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Lst>
  <p:sldSz cx="18288000" cy="10287000"/>
  <p:notesSz cx="6858000" cy="9144000"/>
  <p:embeddedFontLst>
    <p:embeddedFont>
      <p:font typeface="Aileron Regular" charset="1" panose="00000500000000000000"/>
      <p:regular r:id="rId6"/>
    </p:embeddedFont>
    <p:embeddedFont>
      <p:font typeface="Aileron Regular Bold" charset="1" panose="00000800000000000000"/>
      <p:regular r:id="rId7"/>
    </p:embeddedFont>
    <p:embeddedFont>
      <p:font typeface="Aileron Regular Italics" charset="1" panose="00000500000000000000"/>
      <p:regular r:id="rId8"/>
    </p:embeddedFont>
    <p:embeddedFont>
      <p:font typeface="Aileron Regular Bold Italics" charset="1" panose="00000800000000000000"/>
      <p:regular r:id="rId9"/>
    </p:embeddedFont>
    <p:embeddedFont>
      <p:font typeface="Nunito" charset="1" panose="00000500000000000000"/>
      <p:regular r:id="rId10"/>
    </p:embeddedFont>
    <p:embeddedFont>
      <p:font typeface="Nunito Bold" charset="1" panose="00000800000000000000"/>
      <p:regular r:id="rId11"/>
    </p:embeddedFont>
    <p:embeddedFont>
      <p:font typeface="Arimo" charset="1" panose="020B0604020202020204"/>
      <p:regular r:id="rId12"/>
    </p:embeddedFont>
    <p:embeddedFont>
      <p:font typeface="Arimo Bold" charset="1" panose="020B0704020202020204"/>
      <p:regular r:id="rId13"/>
    </p:embeddedFont>
    <p:embeddedFont>
      <p:font typeface="Arimo Italics" charset="1" panose="020B0604020202090204"/>
      <p:regular r:id="rId14"/>
    </p:embeddedFont>
    <p:embeddedFont>
      <p:font typeface="Arimo Bold Italics" charset="1" panose="020B0704020202090204"/>
      <p:regular r:id="rId15"/>
    </p:embeddedFont>
    <p:embeddedFont>
      <p:font typeface="Nunito Light" charset="1" panose="00000400000000000000"/>
      <p:regular r:id="rId16"/>
    </p:embeddedFont>
    <p:embeddedFont>
      <p:font typeface="Poetsen" charset="1" panose="020108030300000D0203"/>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29" Target="slides/slide12.xml" Type="http://schemas.openxmlformats.org/officeDocument/2006/relationships/slide"/><Relationship Id="rId3" Target="viewProps.xml" Type="http://schemas.openxmlformats.org/officeDocument/2006/relationships/viewProps"/><Relationship Id="rId30" Target="slides/slide13.xml" Type="http://schemas.openxmlformats.org/officeDocument/2006/relationships/slide"/><Relationship Id="rId31" Target="slides/slide14.xml" Type="http://schemas.openxmlformats.org/officeDocument/2006/relationships/slide"/><Relationship Id="rId32" Target="slides/slide15.xml" Type="http://schemas.openxmlformats.org/officeDocument/2006/relationships/slide"/><Relationship Id="rId33" Target="slides/slide16.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9.png" Type="http://schemas.openxmlformats.org/officeDocument/2006/relationships/image"/><Relationship Id="rId4"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6.png" Type="http://schemas.openxmlformats.org/officeDocument/2006/relationships/image"/><Relationship Id="rId4" Target="../media/image12.png" Type="http://schemas.openxmlformats.org/officeDocument/2006/relationships/image"/><Relationship Id="rId5" Target="../media/image14.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png" Type="http://schemas.openxmlformats.org/officeDocument/2006/relationships/image"/><Relationship Id="rId4" Target="../media/image5.png" Type="http://schemas.openxmlformats.org/officeDocument/2006/relationships/image"/><Relationship Id="rId5" Target="../media/image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png" Type="http://schemas.openxmlformats.org/officeDocument/2006/relationships/image"/><Relationship Id="rId4" Target="../media/image5.png" Type="http://schemas.openxmlformats.org/officeDocument/2006/relationships/image"/><Relationship Id="rId5" Target="../media/image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 Id="rId3" Target="../media/image20.jpeg" Type="http://schemas.openxmlformats.org/officeDocument/2006/relationships/image"/><Relationship Id="rId4" Target="../media/image21.jpeg" Type="http://schemas.openxmlformats.org/officeDocument/2006/relationships/image"/><Relationship Id="rId5" Target="../media/image22.png" Type="http://schemas.openxmlformats.org/officeDocument/2006/relationships/image"/><Relationship Id="rId6" Target="../media/image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png" Type="http://schemas.openxmlformats.org/officeDocument/2006/relationships/image"/><Relationship Id="rId12" Target="../media/image33.png" Type="http://schemas.openxmlformats.org/officeDocument/2006/relationships/image"/><Relationship Id="rId13" Target="../media/image34.png" Type="http://schemas.openxmlformats.org/officeDocument/2006/relationships/image"/><Relationship Id="rId14" Target="../media/image35.png" Type="http://schemas.openxmlformats.org/officeDocument/2006/relationships/image"/><Relationship Id="rId15" Target="../media/image36.png" Type="http://schemas.openxmlformats.org/officeDocument/2006/relationships/image"/><Relationship Id="rId16" Target="../media/image37.png" Type="http://schemas.openxmlformats.org/officeDocument/2006/relationships/image"/><Relationship Id="rId17" Target="../media/image38.png" Type="http://schemas.openxmlformats.org/officeDocument/2006/relationships/image"/><Relationship Id="rId18" Target="../media/image39.png" Type="http://schemas.openxmlformats.org/officeDocument/2006/relationships/image"/><Relationship Id="rId19" Target="../media/image40.png" Type="http://schemas.openxmlformats.org/officeDocument/2006/relationships/image"/><Relationship Id="rId2" Target="../media/image23.png" Type="http://schemas.openxmlformats.org/officeDocument/2006/relationships/image"/><Relationship Id="rId20" Target="../media/image41.png" Type="http://schemas.openxmlformats.org/officeDocument/2006/relationships/image"/><Relationship Id="rId21" Target="../media/image42.png" Type="http://schemas.openxmlformats.org/officeDocument/2006/relationships/image"/><Relationship Id="rId22" Target="../media/image43.png" Type="http://schemas.openxmlformats.org/officeDocument/2006/relationships/image"/><Relationship Id="rId23" Target="../media/image44.png" Type="http://schemas.openxmlformats.org/officeDocument/2006/relationships/image"/><Relationship Id="rId24" Target="../media/image45.png" Type="http://schemas.openxmlformats.org/officeDocument/2006/relationships/image"/><Relationship Id="rId25" Target="../media/image46.png" Type="http://schemas.openxmlformats.org/officeDocument/2006/relationships/image"/><Relationship Id="rId26" Target="../media/image47.png" Type="http://schemas.openxmlformats.org/officeDocument/2006/relationships/image"/><Relationship Id="rId27" Target="../media/image48.png" Type="http://schemas.openxmlformats.org/officeDocument/2006/relationships/image"/><Relationship Id="rId28" Target="../media/image49.png" Type="http://schemas.openxmlformats.org/officeDocument/2006/relationships/image"/><Relationship Id="rId29" Target="../media/image50.png" Type="http://schemas.openxmlformats.org/officeDocument/2006/relationships/image"/><Relationship Id="rId3" Target="../media/image24.png" Type="http://schemas.openxmlformats.org/officeDocument/2006/relationships/image"/><Relationship Id="rId30" Target="../media/image51.png" Type="http://schemas.openxmlformats.org/officeDocument/2006/relationships/image"/><Relationship Id="rId31" Target="../media/image8.png" Type="http://schemas.openxmlformats.org/officeDocument/2006/relationships/image"/><Relationship Id="rId4" Target="../media/image25.png" Type="http://schemas.openxmlformats.org/officeDocument/2006/relationships/image"/><Relationship Id="rId5" Target="../media/image26.png" Type="http://schemas.openxmlformats.org/officeDocument/2006/relationships/image"/><Relationship Id="rId6" Target="../media/image27.png" Type="http://schemas.openxmlformats.org/officeDocument/2006/relationships/image"/><Relationship Id="rId7" Target="../media/image28.png" Type="http://schemas.openxmlformats.org/officeDocument/2006/relationships/image"/><Relationship Id="rId8" Target="../media/image29.png" Type="http://schemas.openxmlformats.org/officeDocument/2006/relationships/image"/><Relationship Id="rId9" Target="../media/image30.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2.png" Type="http://schemas.openxmlformats.org/officeDocument/2006/relationships/image"/><Relationship Id="rId3" Target="../media/image12.png" Type="http://schemas.openxmlformats.org/officeDocument/2006/relationships/image"/><Relationship Id="rId4"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 Id="rId5"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9.png" Type="http://schemas.openxmlformats.org/officeDocument/2006/relationships/image"/><Relationship Id="rId4"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6.png" Type="http://schemas.openxmlformats.org/officeDocument/2006/relationships/image"/><Relationship Id="rId4" Target="../media/image12.png" Type="http://schemas.openxmlformats.org/officeDocument/2006/relationships/image"/><Relationship Id="rId5" Target="../media/image14.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 Id="rId5"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8ACFD4"/>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7245759"/>
            <a:chOff x="0" y="0"/>
            <a:chExt cx="8732589" cy="3898453"/>
          </a:xfrm>
        </p:grpSpPr>
        <p:sp>
          <p:nvSpPr>
            <p:cNvPr name="Freeform 3" id="3"/>
            <p:cNvSpPr/>
            <p:nvPr/>
          </p:nvSpPr>
          <p:spPr>
            <a:xfrm>
              <a:off x="0" y="0"/>
              <a:ext cx="8732589" cy="3898454"/>
            </a:xfrm>
            <a:custGeom>
              <a:avLst/>
              <a:gdLst/>
              <a:ahLst/>
              <a:cxnLst/>
              <a:rect r="r" b="b" t="t" l="l"/>
              <a:pathLst>
                <a:path h="3898454" w="8732589">
                  <a:moveTo>
                    <a:pt x="8608130" y="3898453"/>
                  </a:moveTo>
                  <a:lnTo>
                    <a:pt x="124460" y="3898453"/>
                  </a:lnTo>
                  <a:cubicBezTo>
                    <a:pt x="55880" y="3898453"/>
                    <a:pt x="0" y="3842573"/>
                    <a:pt x="0" y="3773993"/>
                  </a:cubicBezTo>
                  <a:lnTo>
                    <a:pt x="0" y="124460"/>
                  </a:lnTo>
                  <a:cubicBezTo>
                    <a:pt x="0" y="55880"/>
                    <a:pt x="55880" y="0"/>
                    <a:pt x="124460" y="0"/>
                  </a:cubicBezTo>
                  <a:lnTo>
                    <a:pt x="8608130" y="0"/>
                  </a:lnTo>
                  <a:cubicBezTo>
                    <a:pt x="8676710" y="0"/>
                    <a:pt x="8732589" y="55880"/>
                    <a:pt x="8732589" y="124460"/>
                  </a:cubicBezTo>
                  <a:lnTo>
                    <a:pt x="8732589" y="3773993"/>
                  </a:lnTo>
                  <a:cubicBezTo>
                    <a:pt x="8732589" y="3842574"/>
                    <a:pt x="8676710" y="3898454"/>
                    <a:pt x="8608130" y="3898454"/>
                  </a:cubicBezTo>
                  <a:close/>
                </a:path>
              </a:pathLst>
            </a:custGeom>
            <a:solidFill>
              <a:srgbClr val="FFFFFF"/>
            </a:solidFill>
          </p:spPr>
        </p:sp>
      </p:grpSp>
      <p:grpSp>
        <p:nvGrpSpPr>
          <p:cNvPr name="Group 4" id="4"/>
          <p:cNvGrpSpPr/>
          <p:nvPr/>
        </p:nvGrpSpPr>
        <p:grpSpPr>
          <a:xfrm rot="0">
            <a:off x="2817758" y="1900675"/>
            <a:ext cx="12652484" cy="4939665"/>
            <a:chOff x="0" y="0"/>
            <a:chExt cx="16869978" cy="6586220"/>
          </a:xfrm>
        </p:grpSpPr>
        <p:sp>
          <p:nvSpPr>
            <p:cNvPr name="TextBox 5" id="5"/>
            <p:cNvSpPr txBox="true"/>
            <p:nvPr/>
          </p:nvSpPr>
          <p:spPr>
            <a:xfrm rot="0">
              <a:off x="0" y="133350"/>
              <a:ext cx="16869978" cy="5469890"/>
            </a:xfrm>
            <a:prstGeom prst="rect">
              <a:avLst/>
            </a:prstGeom>
          </p:spPr>
          <p:txBody>
            <a:bodyPr anchor="t" rtlCol="false" tIns="0" lIns="0" bIns="0" rIns="0">
              <a:spAutoFit/>
            </a:bodyPr>
            <a:lstStyle/>
            <a:p>
              <a:pPr algn="ctr">
                <a:lnSpc>
                  <a:spcPts val="15840"/>
                </a:lnSpc>
              </a:pPr>
              <a:r>
                <a:rPr lang="en-US" sz="14400">
                  <a:solidFill>
                    <a:srgbClr val="1C4F59"/>
                  </a:solidFill>
                  <a:latin typeface="Poetsen Bold"/>
                </a:rPr>
                <a:t>PSİKOLOJİK SAĞLAMLIK</a:t>
              </a:r>
            </a:p>
          </p:txBody>
        </p:sp>
        <p:sp>
          <p:nvSpPr>
            <p:cNvPr name="TextBox 6" id="6"/>
            <p:cNvSpPr txBox="true"/>
            <p:nvPr/>
          </p:nvSpPr>
          <p:spPr>
            <a:xfrm rot="0">
              <a:off x="0" y="5781040"/>
              <a:ext cx="16869978" cy="805180"/>
            </a:xfrm>
            <a:prstGeom prst="rect">
              <a:avLst/>
            </a:prstGeom>
          </p:spPr>
          <p:txBody>
            <a:bodyPr anchor="t" rtlCol="false" tIns="0" lIns="0" bIns="0" rIns="0">
              <a:spAutoFit/>
            </a:bodyPr>
            <a:lstStyle/>
            <a:p>
              <a:pPr algn="ctr">
                <a:lnSpc>
                  <a:spcPts val="5040"/>
                </a:lnSpc>
                <a:spcBef>
                  <a:spcPct val="0"/>
                </a:spcBef>
              </a:pPr>
              <a:r>
                <a:rPr lang="en-US" sz="3600" spc="72">
                  <a:solidFill>
                    <a:srgbClr val="1C4F59"/>
                  </a:solidFill>
                  <a:latin typeface="Aileron Regular"/>
                </a:rPr>
                <a:t>MANAVGAT REHBERLİK VE ARAŞTIRMA MERKEZİ</a:t>
              </a:r>
            </a:p>
          </p:txBody>
        </p:sp>
      </p:grpSp>
      <p:grpSp>
        <p:nvGrpSpPr>
          <p:cNvPr name="Group 7" id="7"/>
          <p:cNvGrpSpPr/>
          <p:nvPr/>
        </p:nvGrpSpPr>
        <p:grpSpPr>
          <a:xfrm rot="0">
            <a:off x="0" y="9466902"/>
            <a:ext cx="18288000" cy="820098"/>
            <a:chOff x="0" y="0"/>
            <a:chExt cx="6555032" cy="293951"/>
          </a:xfrm>
        </p:grpSpPr>
        <p:sp>
          <p:nvSpPr>
            <p:cNvPr name="Freeform 8" id="8"/>
            <p:cNvSpPr/>
            <p:nvPr/>
          </p:nvSpPr>
          <p:spPr>
            <a:xfrm>
              <a:off x="0" y="0"/>
              <a:ext cx="6555032" cy="293951"/>
            </a:xfrm>
            <a:custGeom>
              <a:avLst/>
              <a:gdLst/>
              <a:ahLst/>
              <a:cxnLst/>
              <a:rect r="r" b="b" t="t" l="l"/>
              <a:pathLst>
                <a:path h="293951" w="6555032">
                  <a:moveTo>
                    <a:pt x="0" y="0"/>
                  </a:moveTo>
                  <a:lnTo>
                    <a:pt x="6555032" y="0"/>
                  </a:lnTo>
                  <a:lnTo>
                    <a:pt x="6555032" y="293951"/>
                  </a:lnTo>
                  <a:lnTo>
                    <a:pt x="0" y="293951"/>
                  </a:lnTo>
                  <a:close/>
                </a:path>
              </a:pathLst>
            </a:custGeom>
            <a:solidFill>
              <a:srgbClr val="1C4F59"/>
            </a:solidFill>
          </p:spPr>
        </p:sp>
      </p:grpSp>
      <p:pic>
        <p:nvPicPr>
          <p:cNvPr name="Picture 9" id="9"/>
          <p:cNvPicPr>
            <a:picLocks noChangeAspect="true"/>
          </p:cNvPicPr>
          <p:nvPr/>
        </p:nvPicPr>
        <p:blipFill>
          <a:blip r:embed="rId2"/>
          <a:srcRect l="0" t="0" r="0" b="0"/>
          <a:stretch>
            <a:fillRect/>
          </a:stretch>
        </p:blipFill>
        <p:spPr>
          <a:xfrm flipH="false" flipV="false" rot="0">
            <a:off x="6502374" y="6679877"/>
            <a:ext cx="5283251" cy="3189163"/>
          </a:xfrm>
          <a:prstGeom prst="rect">
            <a:avLst/>
          </a:prstGeom>
        </p:spPr>
      </p:pic>
      <p:pic>
        <p:nvPicPr>
          <p:cNvPr name="Picture 10" id="10"/>
          <p:cNvPicPr>
            <a:picLocks noChangeAspect="true"/>
          </p:cNvPicPr>
          <p:nvPr/>
        </p:nvPicPr>
        <p:blipFill>
          <a:blip r:embed="rId3"/>
          <a:srcRect l="0" t="0" r="0" b="0"/>
          <a:stretch>
            <a:fillRect/>
          </a:stretch>
        </p:blipFill>
        <p:spPr>
          <a:xfrm flipH="false" flipV="false" rot="-613044">
            <a:off x="793109" y="6292883"/>
            <a:ext cx="3626896" cy="2875139"/>
          </a:xfrm>
          <a:prstGeom prst="rect">
            <a:avLst/>
          </a:prstGeom>
        </p:spPr>
      </p:pic>
      <p:pic>
        <p:nvPicPr>
          <p:cNvPr name="Picture 11" id="11"/>
          <p:cNvPicPr>
            <a:picLocks noChangeAspect="true"/>
          </p:cNvPicPr>
          <p:nvPr/>
        </p:nvPicPr>
        <p:blipFill>
          <a:blip r:embed="rId4"/>
          <a:srcRect l="0" t="0" r="0" b="0"/>
          <a:stretch>
            <a:fillRect/>
          </a:stretch>
        </p:blipFill>
        <p:spPr>
          <a:xfrm flipH="false" flipV="false" rot="0">
            <a:off x="-793684" y="1265158"/>
            <a:ext cx="3149468" cy="3243834"/>
          </a:xfrm>
          <a:prstGeom prst="rect">
            <a:avLst/>
          </a:prstGeom>
        </p:spPr>
      </p:pic>
      <p:pic>
        <p:nvPicPr>
          <p:cNvPr name="Picture 12" id="12"/>
          <p:cNvPicPr>
            <a:picLocks noChangeAspect="true"/>
          </p:cNvPicPr>
          <p:nvPr/>
        </p:nvPicPr>
        <p:blipFill>
          <a:blip r:embed="rId5"/>
          <a:srcRect l="0" t="0" r="0" b="0"/>
          <a:stretch>
            <a:fillRect/>
          </a:stretch>
        </p:blipFill>
        <p:spPr>
          <a:xfrm flipH="false" flipV="false" rot="-1348435">
            <a:off x="15996545" y="1346681"/>
            <a:ext cx="3652766" cy="2417467"/>
          </a:xfrm>
          <a:prstGeom prst="rect">
            <a:avLst/>
          </a:prstGeom>
        </p:spPr>
      </p:pic>
      <p:pic>
        <p:nvPicPr>
          <p:cNvPr name="Picture 13" id="13"/>
          <p:cNvPicPr>
            <a:picLocks noChangeAspect="true"/>
          </p:cNvPicPr>
          <p:nvPr/>
        </p:nvPicPr>
        <p:blipFill>
          <a:blip r:embed="rId6"/>
          <a:srcRect l="0" t="0" r="0" b="0"/>
          <a:stretch>
            <a:fillRect/>
          </a:stretch>
        </p:blipFill>
        <p:spPr>
          <a:xfrm flipH="false" flipV="false" rot="0">
            <a:off x="10866238" y="-809340"/>
            <a:ext cx="2493303" cy="2839165"/>
          </a:xfrm>
          <a:prstGeom prst="rect">
            <a:avLst/>
          </a:prstGeom>
        </p:spPr>
      </p:pic>
      <p:pic>
        <p:nvPicPr>
          <p:cNvPr name="Picture 14" id="14"/>
          <p:cNvPicPr>
            <a:picLocks noChangeAspect="true"/>
          </p:cNvPicPr>
          <p:nvPr/>
        </p:nvPicPr>
        <p:blipFill>
          <a:blip r:embed="rId7"/>
          <a:srcRect l="0" t="0" r="0" b="0"/>
          <a:stretch>
            <a:fillRect/>
          </a:stretch>
        </p:blipFill>
        <p:spPr>
          <a:xfrm flipH="false" flipV="false" rot="0">
            <a:off x="4646248" y="-1554296"/>
            <a:ext cx="3057724" cy="3108592"/>
          </a:xfrm>
          <a:prstGeom prst="rect">
            <a:avLst/>
          </a:prstGeom>
        </p:spPr>
      </p:pic>
      <p:pic>
        <p:nvPicPr>
          <p:cNvPr name="Picture 15" id="15"/>
          <p:cNvPicPr>
            <a:picLocks noChangeAspect="true"/>
          </p:cNvPicPr>
          <p:nvPr/>
        </p:nvPicPr>
        <p:blipFill>
          <a:blip r:embed="rId8"/>
          <a:srcRect l="0" t="0" r="0" b="0"/>
          <a:stretch>
            <a:fillRect/>
          </a:stretch>
        </p:blipFill>
        <p:spPr>
          <a:xfrm flipH="false" flipV="false" rot="0">
            <a:off x="14445633" y="6749961"/>
            <a:ext cx="3169477" cy="2812191"/>
          </a:xfrm>
          <a:prstGeom prst="rect">
            <a:avLst/>
          </a:prstGeom>
        </p:spPr>
      </p:pic>
      <p:pic>
        <p:nvPicPr>
          <p:cNvPr name="Picture 16" id="16"/>
          <p:cNvPicPr>
            <a:picLocks noChangeAspect="true"/>
          </p:cNvPicPr>
          <p:nvPr/>
        </p:nvPicPr>
        <p:blipFill>
          <a:blip r:embed="rId9"/>
          <a:srcRect l="0" t="0" r="0" b="0"/>
          <a:stretch>
            <a:fillRect/>
          </a:stretch>
        </p:blipFill>
        <p:spPr>
          <a:xfrm flipH="false" flipV="false" rot="0">
            <a:off x="16871603" y="125261"/>
            <a:ext cx="1416397" cy="1324331"/>
          </a:xfrm>
          <a:prstGeom prst="rect">
            <a:avLst/>
          </a:prstGeom>
        </p:spPr>
      </p:pic>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89F87"/>
        </a:solidFill>
      </p:bgPr>
    </p:bg>
    <p:spTree>
      <p:nvGrpSpPr>
        <p:cNvPr id="1" name=""/>
        <p:cNvGrpSpPr/>
        <p:nvPr/>
      </p:nvGrpSpPr>
      <p:grpSpPr>
        <a:xfrm>
          <a:off x="0" y="0"/>
          <a:ext cx="0" cy="0"/>
          <a:chOff x="0" y="0"/>
          <a:chExt cx="0" cy="0"/>
        </a:xfrm>
      </p:grpSpPr>
      <p:grpSp>
        <p:nvGrpSpPr>
          <p:cNvPr name="Group 2" id="2"/>
          <p:cNvGrpSpPr/>
          <p:nvPr/>
        </p:nvGrpSpPr>
        <p:grpSpPr>
          <a:xfrm rot="0">
            <a:off x="406323" y="340385"/>
            <a:ext cx="14594812" cy="8997989"/>
            <a:chOff x="0" y="0"/>
            <a:chExt cx="7852482" cy="4841210"/>
          </a:xfrm>
        </p:grpSpPr>
        <p:sp>
          <p:nvSpPr>
            <p:cNvPr name="Freeform 3" id="3"/>
            <p:cNvSpPr/>
            <p:nvPr/>
          </p:nvSpPr>
          <p:spPr>
            <a:xfrm>
              <a:off x="0" y="0"/>
              <a:ext cx="7852483" cy="4841210"/>
            </a:xfrm>
            <a:custGeom>
              <a:avLst/>
              <a:gdLst/>
              <a:ahLst/>
              <a:cxnLst/>
              <a:rect r="r" b="b" t="t" l="l"/>
              <a:pathLst>
                <a:path h="4841210" w="7852483">
                  <a:moveTo>
                    <a:pt x="7728022" y="4841210"/>
                  </a:moveTo>
                  <a:lnTo>
                    <a:pt x="124460" y="4841210"/>
                  </a:lnTo>
                  <a:cubicBezTo>
                    <a:pt x="55880" y="4841210"/>
                    <a:pt x="0" y="4785330"/>
                    <a:pt x="0" y="4716750"/>
                  </a:cubicBezTo>
                  <a:lnTo>
                    <a:pt x="0" y="124460"/>
                  </a:lnTo>
                  <a:cubicBezTo>
                    <a:pt x="0" y="55880"/>
                    <a:pt x="55880" y="0"/>
                    <a:pt x="124460" y="0"/>
                  </a:cubicBezTo>
                  <a:lnTo>
                    <a:pt x="7728022" y="0"/>
                  </a:lnTo>
                  <a:cubicBezTo>
                    <a:pt x="7796602" y="0"/>
                    <a:pt x="7852483" y="55880"/>
                    <a:pt x="7852483" y="124460"/>
                  </a:cubicBezTo>
                  <a:lnTo>
                    <a:pt x="7852483" y="4716750"/>
                  </a:lnTo>
                  <a:cubicBezTo>
                    <a:pt x="7852483" y="4785330"/>
                    <a:pt x="7796602" y="4841210"/>
                    <a:pt x="7728022" y="4841210"/>
                  </a:cubicBezTo>
                  <a:close/>
                </a:path>
              </a:pathLst>
            </a:custGeom>
            <a:solidFill>
              <a:srgbClr val="FFFFFF"/>
            </a:solidFill>
          </p:spPr>
        </p:sp>
      </p:grpSp>
      <p:pic>
        <p:nvPicPr>
          <p:cNvPr name="Picture 4" id="4"/>
          <p:cNvPicPr>
            <a:picLocks noChangeAspect="true"/>
          </p:cNvPicPr>
          <p:nvPr/>
        </p:nvPicPr>
        <p:blipFill>
          <a:blip r:embed="rId2"/>
          <a:srcRect l="0" t="0" r="0" b="0"/>
          <a:stretch>
            <a:fillRect/>
          </a:stretch>
        </p:blipFill>
        <p:spPr>
          <a:xfrm flipH="false" flipV="false" rot="0">
            <a:off x="15904725" y="7065339"/>
            <a:ext cx="1950677" cy="2273035"/>
          </a:xfrm>
          <a:prstGeom prst="rect">
            <a:avLst/>
          </a:prstGeom>
        </p:spPr>
      </p:pic>
      <p:pic>
        <p:nvPicPr>
          <p:cNvPr name="Picture 5" id="5"/>
          <p:cNvPicPr>
            <a:picLocks noChangeAspect="true"/>
          </p:cNvPicPr>
          <p:nvPr/>
        </p:nvPicPr>
        <p:blipFill>
          <a:blip r:embed="rId3"/>
          <a:srcRect l="0" t="0" r="0" b="0"/>
          <a:stretch>
            <a:fillRect/>
          </a:stretch>
        </p:blipFill>
        <p:spPr>
          <a:xfrm flipH="false" flipV="false" rot="-1230361">
            <a:off x="13602116" y="1351368"/>
            <a:ext cx="2110078" cy="1480891"/>
          </a:xfrm>
          <a:prstGeom prst="rect">
            <a:avLst/>
          </a:prstGeom>
        </p:spPr>
      </p:pic>
      <p:grpSp>
        <p:nvGrpSpPr>
          <p:cNvPr name="Group 6" id="6"/>
          <p:cNvGrpSpPr/>
          <p:nvPr/>
        </p:nvGrpSpPr>
        <p:grpSpPr>
          <a:xfrm rot="0">
            <a:off x="0" y="9466902"/>
            <a:ext cx="18288000" cy="820098"/>
            <a:chOff x="0" y="0"/>
            <a:chExt cx="6555032" cy="293951"/>
          </a:xfrm>
        </p:grpSpPr>
        <p:sp>
          <p:nvSpPr>
            <p:cNvPr name="Freeform 7" id="7"/>
            <p:cNvSpPr/>
            <p:nvPr/>
          </p:nvSpPr>
          <p:spPr>
            <a:xfrm>
              <a:off x="0" y="0"/>
              <a:ext cx="6555032" cy="293951"/>
            </a:xfrm>
            <a:custGeom>
              <a:avLst/>
              <a:gdLst/>
              <a:ahLst/>
              <a:cxnLst/>
              <a:rect r="r" b="b" t="t" l="l"/>
              <a:pathLst>
                <a:path h="293951" w="6555032">
                  <a:moveTo>
                    <a:pt x="0" y="0"/>
                  </a:moveTo>
                  <a:lnTo>
                    <a:pt x="6555032" y="0"/>
                  </a:lnTo>
                  <a:lnTo>
                    <a:pt x="6555032" y="293951"/>
                  </a:lnTo>
                  <a:lnTo>
                    <a:pt x="0" y="293951"/>
                  </a:lnTo>
                  <a:close/>
                </a:path>
              </a:pathLst>
            </a:custGeom>
            <a:solidFill>
              <a:srgbClr val="1C4F59"/>
            </a:solidFill>
          </p:spPr>
        </p:sp>
      </p:grpSp>
      <p:grpSp>
        <p:nvGrpSpPr>
          <p:cNvPr name="Group 8" id="8"/>
          <p:cNvGrpSpPr/>
          <p:nvPr/>
        </p:nvGrpSpPr>
        <p:grpSpPr>
          <a:xfrm rot="0">
            <a:off x="867236" y="719906"/>
            <a:ext cx="12542349" cy="8538394"/>
            <a:chOff x="0" y="0"/>
            <a:chExt cx="16723132" cy="11384525"/>
          </a:xfrm>
        </p:grpSpPr>
        <p:sp>
          <p:nvSpPr>
            <p:cNvPr name="TextBox 9" id="9"/>
            <p:cNvSpPr txBox="true"/>
            <p:nvPr/>
          </p:nvSpPr>
          <p:spPr>
            <a:xfrm rot="0">
              <a:off x="0" y="-66675"/>
              <a:ext cx="16723132" cy="741794"/>
            </a:xfrm>
            <a:prstGeom prst="rect">
              <a:avLst/>
            </a:prstGeom>
          </p:spPr>
          <p:txBody>
            <a:bodyPr anchor="t" rtlCol="false" tIns="0" lIns="0" bIns="0" rIns="0">
              <a:spAutoFit/>
            </a:bodyPr>
            <a:lstStyle/>
            <a:p>
              <a:pPr>
                <a:lnSpc>
                  <a:spcPts val="4650"/>
                </a:lnSpc>
                <a:spcBef>
                  <a:spcPts val="3487"/>
                </a:spcBef>
              </a:pPr>
              <a:r>
                <a:rPr lang="en-US" sz="3321">
                  <a:solidFill>
                    <a:srgbClr val="232253"/>
                  </a:solidFill>
                  <a:latin typeface="Nunito Bold"/>
                </a:rPr>
                <a:t>2.AİLESEL</a:t>
              </a:r>
              <a:r>
                <a:rPr lang="en-US" sz="3321">
                  <a:solidFill>
                    <a:srgbClr val="232253"/>
                  </a:solidFill>
                  <a:latin typeface="Nunito Bold"/>
                </a:rPr>
                <a:t> KORUYUCU FAKTÖRLER</a:t>
              </a:r>
            </a:p>
          </p:txBody>
        </p:sp>
        <p:sp>
          <p:nvSpPr>
            <p:cNvPr name="TextBox 10" id="10"/>
            <p:cNvSpPr txBox="true"/>
            <p:nvPr/>
          </p:nvSpPr>
          <p:spPr>
            <a:xfrm rot="0">
              <a:off x="0" y="1023044"/>
              <a:ext cx="16723132" cy="10361481"/>
            </a:xfrm>
            <a:prstGeom prst="rect">
              <a:avLst/>
            </a:prstGeom>
          </p:spPr>
          <p:txBody>
            <a:bodyPr anchor="t" rtlCol="false" tIns="0" lIns="0" bIns="0" rIns="0">
              <a:spAutoFit/>
            </a:bodyPr>
            <a:lstStyle/>
            <a:p>
              <a:pPr>
                <a:lnSpc>
                  <a:spcPts val="3875"/>
                </a:lnSpc>
                <a:spcBef>
                  <a:spcPts val="2906"/>
                </a:spcBef>
              </a:pPr>
              <a:r>
                <a:rPr lang="en-US" sz="2768">
                  <a:solidFill>
                    <a:srgbClr val="000000"/>
                  </a:solidFill>
                  <a:latin typeface="Nunito Light"/>
                </a:rPr>
                <a:t>Ailenin içinde bulunduğu koşullar, aile bireylerinin özellikleri gencin psikolojik sağlamlığı üzerinde koruyucu bir etkiye sahiptir. Bu faktörler;</a:t>
              </a:r>
            </a:p>
            <a:p>
              <a:pPr>
                <a:lnSpc>
                  <a:spcPts val="3875"/>
                </a:lnSpc>
                <a:spcBef>
                  <a:spcPts val="2906"/>
                </a:spcBef>
              </a:pPr>
              <a:r>
                <a:rPr lang="en-US" sz="2768">
                  <a:solidFill>
                    <a:srgbClr val="494747"/>
                  </a:solidFill>
                  <a:latin typeface="Nunito Light"/>
                </a:rPr>
                <a:t>- Olumlu anne-çocuk ilişkisi,</a:t>
              </a:r>
            </a:p>
            <a:p>
              <a:pPr>
                <a:lnSpc>
                  <a:spcPts val="3875"/>
                </a:lnSpc>
                <a:spcBef>
                  <a:spcPts val="2906"/>
                </a:spcBef>
              </a:pPr>
              <a:r>
                <a:rPr lang="en-US" sz="2768">
                  <a:solidFill>
                    <a:srgbClr val="494747"/>
                  </a:solidFill>
                  <a:latin typeface="Nunito Light"/>
                </a:rPr>
                <a:t>- Çocukların geleceği için ailenin olumlu beklentiler kurması,</a:t>
              </a:r>
            </a:p>
            <a:p>
              <a:pPr>
                <a:lnSpc>
                  <a:spcPts val="3875"/>
                </a:lnSpc>
                <a:spcBef>
                  <a:spcPts val="2906"/>
                </a:spcBef>
              </a:pPr>
              <a:r>
                <a:rPr lang="en-US" sz="2768">
                  <a:solidFill>
                    <a:srgbClr val="494747"/>
                  </a:solidFill>
                  <a:latin typeface="Nunito Light"/>
                </a:rPr>
                <a:t>- Aileyle birlikte yaşama,</a:t>
              </a:r>
            </a:p>
            <a:p>
              <a:pPr>
                <a:lnSpc>
                  <a:spcPts val="3875"/>
                </a:lnSpc>
                <a:spcBef>
                  <a:spcPts val="2906"/>
                </a:spcBef>
              </a:pPr>
              <a:r>
                <a:rPr lang="en-US" sz="2768">
                  <a:solidFill>
                    <a:srgbClr val="494747"/>
                  </a:solidFill>
                  <a:latin typeface="Nunito Light"/>
                </a:rPr>
                <a:t>- İyi eğitimli anne-babaya sahip olma,</a:t>
              </a:r>
            </a:p>
            <a:p>
              <a:pPr>
                <a:lnSpc>
                  <a:spcPts val="3875"/>
                </a:lnSpc>
                <a:spcBef>
                  <a:spcPts val="2906"/>
                </a:spcBef>
              </a:pPr>
              <a:r>
                <a:rPr lang="en-US" sz="2768">
                  <a:solidFill>
                    <a:srgbClr val="494747"/>
                  </a:solidFill>
                  <a:latin typeface="Nunito Light"/>
                </a:rPr>
                <a:t>- Ekonomik açıdan avantajlı olma,</a:t>
              </a:r>
            </a:p>
            <a:p>
              <a:pPr>
                <a:lnSpc>
                  <a:spcPts val="3875"/>
                </a:lnSpc>
                <a:spcBef>
                  <a:spcPts val="2906"/>
                </a:spcBef>
              </a:pPr>
              <a:r>
                <a:rPr lang="en-US" sz="2768">
                  <a:solidFill>
                    <a:srgbClr val="494747"/>
                  </a:solidFill>
                  <a:latin typeface="Nunito Light"/>
                </a:rPr>
                <a:t>- Çekirdek aile dışındaki destekleyici ve sıcak aile bağlarına sahip olma,</a:t>
              </a:r>
            </a:p>
            <a:p>
              <a:pPr>
                <a:lnSpc>
                  <a:spcPts val="3875"/>
                </a:lnSpc>
                <a:spcBef>
                  <a:spcPts val="2906"/>
                </a:spcBef>
              </a:pPr>
              <a:r>
                <a:rPr lang="en-US" sz="2768">
                  <a:solidFill>
                    <a:srgbClr val="494747"/>
                  </a:solidFill>
                  <a:latin typeface="Nunito Light"/>
                </a:rPr>
                <a:t>- Demokratik anne-baba tutumları,</a:t>
              </a:r>
            </a:p>
            <a:p>
              <a:pPr>
                <a:lnSpc>
                  <a:spcPts val="3875"/>
                </a:lnSpc>
                <a:spcBef>
                  <a:spcPts val="2906"/>
                </a:spcBef>
              </a:pPr>
              <a:r>
                <a:rPr lang="en-US" sz="2768">
                  <a:solidFill>
                    <a:srgbClr val="494747"/>
                  </a:solidFill>
                  <a:latin typeface="Nunito Light"/>
                </a:rPr>
                <a:t>- Düzenli ve organize edilmiş bir aile ortamı.</a:t>
              </a:r>
            </a:p>
          </p:txBody>
        </p:sp>
      </p:grpSp>
      <p:pic>
        <p:nvPicPr>
          <p:cNvPr name="Picture 11" id="11"/>
          <p:cNvPicPr>
            <a:picLocks noChangeAspect="true"/>
          </p:cNvPicPr>
          <p:nvPr/>
        </p:nvPicPr>
        <p:blipFill>
          <a:blip r:embed="rId4"/>
          <a:srcRect l="0" t="0" r="0" b="0"/>
          <a:stretch>
            <a:fillRect/>
          </a:stretch>
        </p:blipFill>
        <p:spPr>
          <a:xfrm flipH="false" flipV="false" rot="0">
            <a:off x="16871603" y="125261"/>
            <a:ext cx="1416397" cy="1324331"/>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EF4D6"/>
        </a:solidFill>
      </p:bgPr>
    </p:bg>
    <p:spTree>
      <p:nvGrpSpPr>
        <p:cNvPr id="1" name=""/>
        <p:cNvGrpSpPr/>
        <p:nvPr/>
      </p:nvGrpSpPr>
      <p:grpSpPr>
        <a:xfrm>
          <a:off x="0" y="0"/>
          <a:ext cx="0" cy="0"/>
          <a:chOff x="0" y="0"/>
          <a:chExt cx="0" cy="0"/>
        </a:xfrm>
      </p:grpSpPr>
      <p:grpSp>
        <p:nvGrpSpPr>
          <p:cNvPr name="Group 2" id="2"/>
          <p:cNvGrpSpPr/>
          <p:nvPr/>
        </p:nvGrpSpPr>
        <p:grpSpPr>
          <a:xfrm rot="0">
            <a:off x="399216" y="429626"/>
            <a:ext cx="14794808" cy="6867518"/>
            <a:chOff x="0" y="0"/>
            <a:chExt cx="7960087" cy="3694947"/>
          </a:xfrm>
        </p:grpSpPr>
        <p:sp>
          <p:nvSpPr>
            <p:cNvPr name="Freeform 3" id="3"/>
            <p:cNvSpPr/>
            <p:nvPr/>
          </p:nvSpPr>
          <p:spPr>
            <a:xfrm>
              <a:off x="0" y="0"/>
              <a:ext cx="7960087" cy="3694947"/>
            </a:xfrm>
            <a:custGeom>
              <a:avLst/>
              <a:gdLst/>
              <a:ahLst/>
              <a:cxnLst/>
              <a:rect r="r" b="b" t="t" l="l"/>
              <a:pathLst>
                <a:path h="3694947" w="7960087">
                  <a:moveTo>
                    <a:pt x="7835627" y="3694947"/>
                  </a:moveTo>
                  <a:lnTo>
                    <a:pt x="124460" y="3694947"/>
                  </a:lnTo>
                  <a:cubicBezTo>
                    <a:pt x="55880" y="3694947"/>
                    <a:pt x="0" y="3639067"/>
                    <a:pt x="0" y="3570487"/>
                  </a:cubicBezTo>
                  <a:lnTo>
                    <a:pt x="0" y="124460"/>
                  </a:lnTo>
                  <a:cubicBezTo>
                    <a:pt x="0" y="55880"/>
                    <a:pt x="55880" y="0"/>
                    <a:pt x="124460" y="0"/>
                  </a:cubicBezTo>
                  <a:lnTo>
                    <a:pt x="7835627" y="0"/>
                  </a:lnTo>
                  <a:cubicBezTo>
                    <a:pt x="7904207" y="0"/>
                    <a:pt x="7960087" y="55880"/>
                    <a:pt x="7960087" y="124460"/>
                  </a:cubicBezTo>
                  <a:lnTo>
                    <a:pt x="7960087" y="3570487"/>
                  </a:lnTo>
                  <a:cubicBezTo>
                    <a:pt x="7960087" y="3639067"/>
                    <a:pt x="7904207" y="3694947"/>
                    <a:pt x="7835627" y="3694947"/>
                  </a:cubicBezTo>
                  <a:close/>
                </a:path>
              </a:pathLst>
            </a:custGeom>
            <a:solidFill>
              <a:srgbClr val="FFFFFF"/>
            </a:solidFill>
          </p:spPr>
        </p:sp>
      </p:grpSp>
      <p:pic>
        <p:nvPicPr>
          <p:cNvPr name="Picture 4" id="4"/>
          <p:cNvPicPr>
            <a:picLocks noChangeAspect="true"/>
          </p:cNvPicPr>
          <p:nvPr/>
        </p:nvPicPr>
        <p:blipFill>
          <a:blip r:embed="rId2"/>
          <a:srcRect l="0" t="0" r="0" b="0"/>
          <a:stretch>
            <a:fillRect/>
          </a:stretch>
        </p:blipFill>
        <p:spPr>
          <a:xfrm flipH="false" flipV="false" rot="-1094314">
            <a:off x="7921312" y="7998977"/>
            <a:ext cx="2445377" cy="2518646"/>
          </a:xfrm>
          <a:prstGeom prst="rect">
            <a:avLst/>
          </a:prstGeom>
        </p:spPr>
      </p:pic>
      <p:pic>
        <p:nvPicPr>
          <p:cNvPr name="Picture 5" id="5"/>
          <p:cNvPicPr>
            <a:picLocks noChangeAspect="true"/>
          </p:cNvPicPr>
          <p:nvPr/>
        </p:nvPicPr>
        <p:blipFill>
          <a:blip r:embed="rId3"/>
          <a:srcRect l="0" t="0" r="0" b="0"/>
          <a:stretch>
            <a:fillRect/>
          </a:stretch>
        </p:blipFill>
        <p:spPr>
          <a:xfrm flipH="false" flipV="false" rot="-437902">
            <a:off x="3330472" y="7760162"/>
            <a:ext cx="2536797" cy="2296955"/>
          </a:xfrm>
          <a:prstGeom prst="rect">
            <a:avLst/>
          </a:prstGeom>
        </p:spPr>
      </p:pic>
      <p:pic>
        <p:nvPicPr>
          <p:cNvPr name="Picture 6" id="6"/>
          <p:cNvPicPr>
            <a:picLocks noChangeAspect="true"/>
          </p:cNvPicPr>
          <p:nvPr/>
        </p:nvPicPr>
        <p:blipFill>
          <a:blip r:embed="rId4"/>
          <a:srcRect l="0" t="0" r="0" b="0"/>
          <a:stretch>
            <a:fillRect/>
          </a:stretch>
        </p:blipFill>
        <p:spPr>
          <a:xfrm flipH="false" flipV="false" rot="546343">
            <a:off x="11296036" y="7456918"/>
            <a:ext cx="2213445" cy="2439669"/>
          </a:xfrm>
          <a:prstGeom prst="rect">
            <a:avLst/>
          </a:prstGeom>
        </p:spPr>
      </p:pic>
      <p:pic>
        <p:nvPicPr>
          <p:cNvPr name="Picture 7" id="7"/>
          <p:cNvPicPr>
            <a:picLocks noChangeAspect="true"/>
          </p:cNvPicPr>
          <p:nvPr/>
        </p:nvPicPr>
        <p:blipFill>
          <a:blip r:embed="rId5"/>
          <a:srcRect l="0" t="0" r="0" b="0"/>
          <a:stretch>
            <a:fillRect/>
          </a:stretch>
        </p:blipFill>
        <p:spPr>
          <a:xfrm flipH="false" flipV="false" rot="977776">
            <a:off x="14819303" y="7442133"/>
            <a:ext cx="2129401" cy="2518646"/>
          </a:xfrm>
          <a:prstGeom prst="rect">
            <a:avLst/>
          </a:prstGeom>
        </p:spPr>
      </p:pic>
      <p:pic>
        <p:nvPicPr>
          <p:cNvPr name="Picture 8" id="8"/>
          <p:cNvPicPr>
            <a:picLocks noChangeAspect="true"/>
          </p:cNvPicPr>
          <p:nvPr/>
        </p:nvPicPr>
        <p:blipFill>
          <a:blip r:embed="rId6"/>
          <a:srcRect l="0" t="0" r="0" b="0"/>
          <a:stretch>
            <a:fillRect/>
          </a:stretch>
        </p:blipFill>
        <p:spPr>
          <a:xfrm flipH="false" flipV="false" rot="0">
            <a:off x="175615" y="7476554"/>
            <a:ext cx="2705366" cy="2400397"/>
          </a:xfrm>
          <a:prstGeom prst="rect">
            <a:avLst/>
          </a:prstGeom>
        </p:spPr>
      </p:pic>
      <p:grpSp>
        <p:nvGrpSpPr>
          <p:cNvPr name="Group 9" id="9"/>
          <p:cNvGrpSpPr/>
          <p:nvPr/>
        </p:nvGrpSpPr>
        <p:grpSpPr>
          <a:xfrm rot="0">
            <a:off x="0" y="9466902"/>
            <a:ext cx="18288000" cy="820098"/>
            <a:chOff x="0" y="0"/>
            <a:chExt cx="6555032" cy="293951"/>
          </a:xfrm>
        </p:grpSpPr>
        <p:sp>
          <p:nvSpPr>
            <p:cNvPr name="Freeform 10" id="10"/>
            <p:cNvSpPr/>
            <p:nvPr/>
          </p:nvSpPr>
          <p:spPr>
            <a:xfrm>
              <a:off x="0" y="0"/>
              <a:ext cx="6555032" cy="293951"/>
            </a:xfrm>
            <a:custGeom>
              <a:avLst/>
              <a:gdLst/>
              <a:ahLst/>
              <a:cxnLst/>
              <a:rect r="r" b="b" t="t" l="l"/>
              <a:pathLst>
                <a:path h="293951" w="6555032">
                  <a:moveTo>
                    <a:pt x="0" y="0"/>
                  </a:moveTo>
                  <a:lnTo>
                    <a:pt x="6555032" y="0"/>
                  </a:lnTo>
                  <a:lnTo>
                    <a:pt x="6555032" y="293951"/>
                  </a:lnTo>
                  <a:lnTo>
                    <a:pt x="0" y="293951"/>
                  </a:lnTo>
                  <a:close/>
                </a:path>
              </a:pathLst>
            </a:custGeom>
            <a:solidFill>
              <a:srgbClr val="FADECC"/>
            </a:solidFill>
          </p:spPr>
        </p:sp>
      </p:grpSp>
      <p:grpSp>
        <p:nvGrpSpPr>
          <p:cNvPr name="Group 11" id="11"/>
          <p:cNvGrpSpPr/>
          <p:nvPr/>
        </p:nvGrpSpPr>
        <p:grpSpPr>
          <a:xfrm rot="0">
            <a:off x="711383" y="601427"/>
            <a:ext cx="14633185" cy="7078147"/>
            <a:chOff x="0" y="0"/>
            <a:chExt cx="19510913" cy="9437529"/>
          </a:xfrm>
        </p:grpSpPr>
        <p:sp>
          <p:nvSpPr>
            <p:cNvPr name="TextBox 12" id="12"/>
            <p:cNvSpPr txBox="true"/>
            <p:nvPr/>
          </p:nvSpPr>
          <p:spPr>
            <a:xfrm rot="0">
              <a:off x="0" y="-66675"/>
              <a:ext cx="19510913" cy="766210"/>
            </a:xfrm>
            <a:prstGeom prst="rect">
              <a:avLst/>
            </a:prstGeom>
          </p:spPr>
          <p:txBody>
            <a:bodyPr anchor="t" rtlCol="false" tIns="0" lIns="0" bIns="0" rIns="0">
              <a:spAutoFit/>
            </a:bodyPr>
            <a:lstStyle/>
            <a:p>
              <a:pPr>
                <a:lnSpc>
                  <a:spcPts val="4818"/>
                </a:lnSpc>
                <a:spcBef>
                  <a:spcPts val="3614"/>
                </a:spcBef>
              </a:pPr>
              <a:r>
                <a:rPr lang="en-US" sz="3441">
                  <a:solidFill>
                    <a:srgbClr val="232253"/>
                  </a:solidFill>
                  <a:latin typeface="Nunito Bold"/>
                </a:rPr>
                <a:t>3.ÇEVRESEL</a:t>
              </a:r>
              <a:r>
                <a:rPr lang="en-US" sz="3441">
                  <a:solidFill>
                    <a:srgbClr val="232253"/>
                  </a:solidFill>
                  <a:latin typeface="Nunito Bold"/>
                </a:rPr>
                <a:t> KORUYUCU FAKTÖRLER</a:t>
              </a:r>
            </a:p>
          </p:txBody>
        </p:sp>
        <p:sp>
          <p:nvSpPr>
            <p:cNvPr name="TextBox 13" id="13"/>
            <p:cNvSpPr txBox="true"/>
            <p:nvPr/>
          </p:nvSpPr>
          <p:spPr>
            <a:xfrm rot="0">
              <a:off x="0" y="1062109"/>
              <a:ext cx="19510913" cy="8375420"/>
            </a:xfrm>
            <a:prstGeom prst="rect">
              <a:avLst/>
            </a:prstGeom>
          </p:spPr>
          <p:txBody>
            <a:bodyPr anchor="t" rtlCol="false" tIns="0" lIns="0" bIns="0" rIns="0">
              <a:spAutoFit/>
            </a:bodyPr>
            <a:lstStyle/>
            <a:p>
              <a:pPr>
                <a:lnSpc>
                  <a:spcPts val="4015"/>
                </a:lnSpc>
                <a:spcBef>
                  <a:spcPts val="3011"/>
                </a:spcBef>
              </a:pPr>
              <a:r>
                <a:rPr lang="en-US" sz="2868">
                  <a:solidFill>
                    <a:srgbClr val="494747"/>
                  </a:solidFill>
                  <a:latin typeface="Nunito Light"/>
                </a:rPr>
                <a:t>Bireyin sahip olduğu risk faktörlerinin etkisini azaltacak faktörler kimi zaman çevre kaynaklı olabilmektedir.</a:t>
              </a:r>
              <a:r>
                <a:rPr lang="en-US" sz="2868">
                  <a:solidFill>
                    <a:srgbClr val="000000"/>
                  </a:solidFill>
                  <a:latin typeface="Nunito Light"/>
                </a:rPr>
                <a:t> Örneğin;</a:t>
              </a:r>
            </a:p>
            <a:p>
              <a:pPr>
                <a:lnSpc>
                  <a:spcPts val="4015"/>
                </a:lnSpc>
                <a:spcBef>
                  <a:spcPts val="3011"/>
                </a:spcBef>
              </a:pPr>
              <a:r>
                <a:rPr lang="en-US" sz="2868">
                  <a:solidFill>
                    <a:srgbClr val="000000"/>
                  </a:solidFill>
                  <a:latin typeface="Nunito Light"/>
                </a:rPr>
                <a:t>- </a:t>
              </a:r>
              <a:r>
                <a:rPr lang="en-US" sz="1977">
                  <a:solidFill>
                    <a:srgbClr val="494747"/>
                  </a:solidFill>
                  <a:latin typeface="Arimo"/>
                </a:rPr>
                <a:t>Ailenin dışındaki bir yetişkin ile (arkadaş, öğretmen, aile yakını) olumlu ve sıcak bir ilişki,</a:t>
              </a:r>
            </a:p>
            <a:p>
              <a:pPr>
                <a:lnSpc>
                  <a:spcPts val="4015"/>
                </a:lnSpc>
                <a:spcBef>
                  <a:spcPts val="3011"/>
                </a:spcBef>
              </a:pPr>
              <a:r>
                <a:rPr lang="en-US" sz="2868">
                  <a:solidFill>
                    <a:srgbClr val="494747"/>
                  </a:solidFill>
                  <a:latin typeface="Nunito Light"/>
                </a:rPr>
                <a:t>- S</a:t>
              </a:r>
              <a:r>
                <a:rPr lang="en-US" sz="1977">
                  <a:solidFill>
                    <a:srgbClr val="494747"/>
                  </a:solidFill>
                  <a:latin typeface="Arimo"/>
                </a:rPr>
                <a:t>osyal bir çevrenin içinde yer alma,                          </a:t>
              </a:r>
              <a:r>
                <a:rPr lang="en-US" sz="2868">
                  <a:solidFill>
                    <a:srgbClr val="494747"/>
                  </a:solidFill>
                  <a:latin typeface="Nunito Light"/>
                </a:rPr>
                <a:t>- İ</a:t>
              </a:r>
              <a:r>
                <a:rPr lang="en-US" sz="1977">
                  <a:solidFill>
                    <a:srgbClr val="494747"/>
                  </a:solidFill>
                  <a:latin typeface="Arimo"/>
                </a:rPr>
                <a:t>yi okullarda okuma,</a:t>
              </a:r>
            </a:p>
            <a:p>
              <a:pPr>
                <a:lnSpc>
                  <a:spcPts val="4015"/>
                </a:lnSpc>
                <a:spcBef>
                  <a:spcPts val="3011"/>
                </a:spcBef>
              </a:pPr>
              <a:r>
                <a:rPr lang="en-US" sz="2868">
                  <a:solidFill>
                    <a:srgbClr val="494747"/>
                  </a:solidFill>
                  <a:latin typeface="Nunito Light"/>
                </a:rPr>
                <a:t>- O</a:t>
              </a:r>
              <a:r>
                <a:rPr lang="en-US" sz="1977">
                  <a:solidFill>
                    <a:srgbClr val="494747"/>
                  </a:solidFill>
                  <a:latin typeface="Arimo"/>
                </a:rPr>
                <a:t>lumlu toplumsal destek,                                           </a:t>
              </a:r>
              <a:r>
                <a:rPr lang="en-US" sz="2868">
                  <a:solidFill>
                    <a:srgbClr val="494747"/>
                  </a:solidFill>
                  <a:latin typeface="Nunito Light"/>
                </a:rPr>
                <a:t>-O</a:t>
              </a:r>
              <a:r>
                <a:rPr lang="en-US" sz="1977">
                  <a:solidFill>
                    <a:srgbClr val="494747"/>
                  </a:solidFill>
                  <a:latin typeface="Arimo"/>
                </a:rPr>
                <a:t>lumlu okul ilişkileri,</a:t>
              </a:r>
            </a:p>
            <a:p>
              <a:pPr>
                <a:lnSpc>
                  <a:spcPts val="4015"/>
                </a:lnSpc>
                <a:spcBef>
                  <a:spcPts val="3011"/>
                </a:spcBef>
              </a:pPr>
              <a:r>
                <a:rPr lang="en-US" sz="2868">
                  <a:solidFill>
                    <a:srgbClr val="494747"/>
                  </a:solidFill>
                  <a:latin typeface="Nunito Light"/>
                </a:rPr>
                <a:t>- O</a:t>
              </a:r>
              <a:r>
                <a:rPr lang="en-US" sz="1977">
                  <a:solidFill>
                    <a:srgbClr val="494747"/>
                  </a:solidFill>
                  <a:latin typeface="Arimo"/>
                </a:rPr>
                <a:t>lumlu arkadaş desteği,</a:t>
              </a:r>
            </a:p>
            <a:p>
              <a:pPr>
                <a:lnSpc>
                  <a:spcPts val="4015"/>
                </a:lnSpc>
                <a:spcBef>
                  <a:spcPts val="3011"/>
                </a:spcBef>
              </a:pPr>
              <a:r>
                <a:rPr lang="en-US" sz="2868">
                  <a:solidFill>
                    <a:srgbClr val="494747"/>
                  </a:solidFill>
                  <a:latin typeface="Nunito Light"/>
                </a:rPr>
                <a:t>- O</a:t>
              </a:r>
              <a:r>
                <a:rPr lang="en-US" sz="1977">
                  <a:solidFill>
                    <a:srgbClr val="494747"/>
                  </a:solidFill>
                  <a:latin typeface="Arimo"/>
                </a:rPr>
                <a:t>lumlu bir rol modelin olması.</a:t>
              </a:r>
            </a:p>
          </p:txBody>
        </p:sp>
      </p:grpSp>
      <p:pic>
        <p:nvPicPr>
          <p:cNvPr name="Picture 14" id="14"/>
          <p:cNvPicPr>
            <a:picLocks noChangeAspect="true"/>
          </p:cNvPicPr>
          <p:nvPr/>
        </p:nvPicPr>
        <p:blipFill>
          <a:blip r:embed="rId7"/>
          <a:srcRect l="0" t="0" r="0" b="0"/>
          <a:stretch>
            <a:fillRect/>
          </a:stretch>
        </p:blipFill>
        <p:spPr>
          <a:xfrm flipH="false" flipV="false" rot="0">
            <a:off x="16871603" y="125261"/>
            <a:ext cx="1416397" cy="1324331"/>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EF4D6"/>
        </a:solidFill>
      </p:bgPr>
    </p:bg>
    <p:spTree>
      <p:nvGrpSpPr>
        <p:cNvPr id="1" name=""/>
        <p:cNvGrpSpPr/>
        <p:nvPr/>
      </p:nvGrpSpPr>
      <p:grpSpPr>
        <a:xfrm>
          <a:off x="0" y="0"/>
          <a:ext cx="0" cy="0"/>
          <a:chOff x="0" y="0"/>
          <a:chExt cx="0" cy="0"/>
        </a:xfrm>
      </p:grpSpPr>
      <p:grpSp>
        <p:nvGrpSpPr>
          <p:cNvPr name="Group 2" id="2"/>
          <p:cNvGrpSpPr/>
          <p:nvPr/>
        </p:nvGrpSpPr>
        <p:grpSpPr>
          <a:xfrm rot="0">
            <a:off x="1396358" y="3527796"/>
            <a:ext cx="4448774" cy="3676090"/>
            <a:chOff x="0" y="0"/>
            <a:chExt cx="2393585" cy="1977856"/>
          </a:xfrm>
        </p:grpSpPr>
        <p:sp>
          <p:nvSpPr>
            <p:cNvPr name="Freeform 3" id="3"/>
            <p:cNvSpPr/>
            <p:nvPr/>
          </p:nvSpPr>
          <p:spPr>
            <a:xfrm>
              <a:off x="0" y="0"/>
              <a:ext cx="2393585" cy="1977856"/>
            </a:xfrm>
            <a:custGeom>
              <a:avLst/>
              <a:gdLst/>
              <a:ahLst/>
              <a:cxnLst/>
              <a:rect r="r" b="b" t="t" l="l"/>
              <a:pathLst>
                <a:path h="1977856" w="2393585">
                  <a:moveTo>
                    <a:pt x="2269125" y="1977856"/>
                  </a:moveTo>
                  <a:lnTo>
                    <a:pt x="124460" y="1977856"/>
                  </a:lnTo>
                  <a:cubicBezTo>
                    <a:pt x="55880" y="1977856"/>
                    <a:pt x="0" y="1921976"/>
                    <a:pt x="0" y="1853396"/>
                  </a:cubicBezTo>
                  <a:lnTo>
                    <a:pt x="0" y="124460"/>
                  </a:lnTo>
                  <a:cubicBezTo>
                    <a:pt x="0" y="55880"/>
                    <a:pt x="55880" y="0"/>
                    <a:pt x="124460" y="0"/>
                  </a:cubicBezTo>
                  <a:lnTo>
                    <a:pt x="2269125" y="0"/>
                  </a:lnTo>
                  <a:cubicBezTo>
                    <a:pt x="2337705" y="0"/>
                    <a:pt x="2393585" y="55880"/>
                    <a:pt x="2393585" y="124460"/>
                  </a:cubicBezTo>
                  <a:lnTo>
                    <a:pt x="2393585" y="1853396"/>
                  </a:lnTo>
                  <a:cubicBezTo>
                    <a:pt x="2393585" y="1921976"/>
                    <a:pt x="2337705" y="1977856"/>
                    <a:pt x="2269125" y="1977856"/>
                  </a:cubicBezTo>
                  <a:close/>
                </a:path>
              </a:pathLst>
            </a:custGeom>
            <a:solidFill>
              <a:srgbClr val="FFFFFF"/>
            </a:solidFill>
          </p:spPr>
        </p:sp>
      </p:grpSp>
      <p:grpSp>
        <p:nvGrpSpPr>
          <p:cNvPr name="Group 4" id="4"/>
          <p:cNvGrpSpPr/>
          <p:nvPr/>
        </p:nvGrpSpPr>
        <p:grpSpPr>
          <a:xfrm rot="0">
            <a:off x="1878764" y="4129465"/>
            <a:ext cx="3483961" cy="2160778"/>
            <a:chOff x="0" y="0"/>
            <a:chExt cx="4645282" cy="2881038"/>
          </a:xfrm>
        </p:grpSpPr>
        <p:sp>
          <p:nvSpPr>
            <p:cNvPr name="TextBox 5" id="5"/>
            <p:cNvSpPr txBox="true"/>
            <p:nvPr/>
          </p:nvSpPr>
          <p:spPr>
            <a:xfrm rot="0">
              <a:off x="0" y="9525"/>
              <a:ext cx="4645282" cy="712851"/>
            </a:xfrm>
            <a:prstGeom prst="rect">
              <a:avLst/>
            </a:prstGeom>
          </p:spPr>
          <p:txBody>
            <a:bodyPr anchor="t" rtlCol="false" tIns="0" lIns="0" bIns="0" rIns="0">
              <a:spAutoFit/>
            </a:bodyPr>
            <a:lstStyle/>
            <a:p>
              <a:pPr>
                <a:lnSpc>
                  <a:spcPts val="4104"/>
                </a:lnSpc>
              </a:pPr>
              <a:r>
                <a:rPr lang="en-US" sz="3600">
                  <a:solidFill>
                    <a:srgbClr val="1C4F59"/>
                  </a:solidFill>
                  <a:latin typeface="Aileron Regular Bold"/>
                </a:rPr>
                <a:t>1</a:t>
              </a:r>
            </a:p>
          </p:txBody>
        </p:sp>
        <p:sp>
          <p:nvSpPr>
            <p:cNvPr name="TextBox 6" id="6"/>
            <p:cNvSpPr txBox="true"/>
            <p:nvPr/>
          </p:nvSpPr>
          <p:spPr>
            <a:xfrm rot="0">
              <a:off x="0" y="937514"/>
              <a:ext cx="4645282" cy="1943523"/>
            </a:xfrm>
            <a:prstGeom prst="rect">
              <a:avLst/>
            </a:prstGeom>
          </p:spPr>
          <p:txBody>
            <a:bodyPr anchor="t" rtlCol="false" tIns="0" lIns="0" bIns="0" rIns="0">
              <a:spAutoFit/>
            </a:bodyPr>
            <a:lstStyle/>
            <a:p>
              <a:pPr>
                <a:lnSpc>
                  <a:spcPts val="3919"/>
                </a:lnSpc>
              </a:pPr>
              <a:r>
                <a:rPr lang="en-US" sz="2800">
                  <a:solidFill>
                    <a:srgbClr val="1C4F59"/>
                  </a:solidFill>
                  <a:latin typeface="Aileron Regular"/>
                </a:rPr>
                <a:t>Sevd</a:t>
              </a:r>
              <a:r>
                <a:rPr lang="en-US" sz="2800">
                  <a:solidFill>
                    <a:srgbClr val="1C4F59"/>
                  </a:solidFill>
                  <a:latin typeface="Aileron Regular"/>
                </a:rPr>
                <a:t>iklerinizle vakit geçirin, onlarla paylaşımda bulunun.</a:t>
              </a:r>
            </a:p>
          </p:txBody>
        </p:sp>
      </p:grpSp>
      <p:grpSp>
        <p:nvGrpSpPr>
          <p:cNvPr name="Group 7" id="7"/>
          <p:cNvGrpSpPr/>
          <p:nvPr/>
        </p:nvGrpSpPr>
        <p:grpSpPr>
          <a:xfrm rot="0">
            <a:off x="6929760" y="3527796"/>
            <a:ext cx="4448774" cy="3676090"/>
            <a:chOff x="0" y="0"/>
            <a:chExt cx="2393585" cy="1977856"/>
          </a:xfrm>
        </p:grpSpPr>
        <p:sp>
          <p:nvSpPr>
            <p:cNvPr name="Freeform 8" id="8"/>
            <p:cNvSpPr/>
            <p:nvPr/>
          </p:nvSpPr>
          <p:spPr>
            <a:xfrm>
              <a:off x="0" y="0"/>
              <a:ext cx="2393585" cy="1977856"/>
            </a:xfrm>
            <a:custGeom>
              <a:avLst/>
              <a:gdLst/>
              <a:ahLst/>
              <a:cxnLst/>
              <a:rect r="r" b="b" t="t" l="l"/>
              <a:pathLst>
                <a:path h="1977856" w="2393585">
                  <a:moveTo>
                    <a:pt x="2269125" y="1977856"/>
                  </a:moveTo>
                  <a:lnTo>
                    <a:pt x="124460" y="1977856"/>
                  </a:lnTo>
                  <a:cubicBezTo>
                    <a:pt x="55880" y="1977856"/>
                    <a:pt x="0" y="1921976"/>
                    <a:pt x="0" y="1853396"/>
                  </a:cubicBezTo>
                  <a:lnTo>
                    <a:pt x="0" y="124460"/>
                  </a:lnTo>
                  <a:cubicBezTo>
                    <a:pt x="0" y="55880"/>
                    <a:pt x="55880" y="0"/>
                    <a:pt x="124460" y="0"/>
                  </a:cubicBezTo>
                  <a:lnTo>
                    <a:pt x="2269125" y="0"/>
                  </a:lnTo>
                  <a:cubicBezTo>
                    <a:pt x="2337705" y="0"/>
                    <a:pt x="2393585" y="55880"/>
                    <a:pt x="2393585" y="124460"/>
                  </a:cubicBezTo>
                  <a:lnTo>
                    <a:pt x="2393585" y="1853396"/>
                  </a:lnTo>
                  <a:cubicBezTo>
                    <a:pt x="2393585" y="1921976"/>
                    <a:pt x="2337705" y="1977856"/>
                    <a:pt x="2269125" y="1977856"/>
                  </a:cubicBezTo>
                  <a:close/>
                </a:path>
              </a:pathLst>
            </a:custGeom>
            <a:solidFill>
              <a:srgbClr val="FFFFFF"/>
            </a:solidFill>
          </p:spPr>
        </p:sp>
      </p:grpSp>
      <p:grpSp>
        <p:nvGrpSpPr>
          <p:cNvPr name="Group 9" id="9"/>
          <p:cNvGrpSpPr/>
          <p:nvPr/>
        </p:nvGrpSpPr>
        <p:grpSpPr>
          <a:xfrm rot="0">
            <a:off x="7412167" y="4129465"/>
            <a:ext cx="3483961" cy="1665478"/>
            <a:chOff x="0" y="0"/>
            <a:chExt cx="4645282" cy="2220638"/>
          </a:xfrm>
        </p:grpSpPr>
        <p:sp>
          <p:nvSpPr>
            <p:cNvPr name="TextBox 10" id="10"/>
            <p:cNvSpPr txBox="true"/>
            <p:nvPr/>
          </p:nvSpPr>
          <p:spPr>
            <a:xfrm rot="0">
              <a:off x="0" y="9525"/>
              <a:ext cx="4645282" cy="712851"/>
            </a:xfrm>
            <a:prstGeom prst="rect">
              <a:avLst/>
            </a:prstGeom>
          </p:spPr>
          <p:txBody>
            <a:bodyPr anchor="t" rtlCol="false" tIns="0" lIns="0" bIns="0" rIns="0">
              <a:spAutoFit/>
            </a:bodyPr>
            <a:lstStyle/>
            <a:p>
              <a:pPr>
                <a:lnSpc>
                  <a:spcPts val="4104"/>
                </a:lnSpc>
              </a:pPr>
              <a:r>
                <a:rPr lang="en-US" sz="3600">
                  <a:solidFill>
                    <a:srgbClr val="1C4F59"/>
                  </a:solidFill>
                  <a:latin typeface="Aileron Regular Bold"/>
                </a:rPr>
                <a:t>2</a:t>
              </a:r>
            </a:p>
          </p:txBody>
        </p:sp>
        <p:sp>
          <p:nvSpPr>
            <p:cNvPr name="TextBox 11" id="11"/>
            <p:cNvSpPr txBox="true"/>
            <p:nvPr/>
          </p:nvSpPr>
          <p:spPr>
            <a:xfrm rot="0">
              <a:off x="0" y="937514"/>
              <a:ext cx="4645282" cy="1283123"/>
            </a:xfrm>
            <a:prstGeom prst="rect">
              <a:avLst/>
            </a:prstGeom>
          </p:spPr>
          <p:txBody>
            <a:bodyPr anchor="t" rtlCol="false" tIns="0" lIns="0" bIns="0" rIns="0">
              <a:spAutoFit/>
            </a:bodyPr>
            <a:lstStyle/>
            <a:p>
              <a:pPr>
                <a:lnSpc>
                  <a:spcPts val="3919"/>
                </a:lnSpc>
              </a:pPr>
              <a:r>
                <a:rPr lang="en-US" sz="2800">
                  <a:solidFill>
                    <a:srgbClr val="1C4F59"/>
                  </a:solidFill>
                  <a:latin typeface="Aileron Regular"/>
                </a:rPr>
                <a:t>Gr</a:t>
              </a:r>
              <a:r>
                <a:rPr lang="en-US" sz="2800">
                  <a:solidFill>
                    <a:srgbClr val="1C4F59"/>
                  </a:solidFill>
                  <a:latin typeface="Aileron Regular"/>
                </a:rPr>
                <a:t>up etkinliklerine katılın ve sosyalleşin.</a:t>
              </a:r>
            </a:p>
          </p:txBody>
        </p:sp>
      </p:grpSp>
      <p:grpSp>
        <p:nvGrpSpPr>
          <p:cNvPr name="Group 12" id="12"/>
          <p:cNvGrpSpPr/>
          <p:nvPr/>
        </p:nvGrpSpPr>
        <p:grpSpPr>
          <a:xfrm rot="0">
            <a:off x="12367913" y="3527796"/>
            <a:ext cx="4448774" cy="3676090"/>
            <a:chOff x="0" y="0"/>
            <a:chExt cx="2393585" cy="1977856"/>
          </a:xfrm>
        </p:grpSpPr>
        <p:sp>
          <p:nvSpPr>
            <p:cNvPr name="Freeform 13" id="13"/>
            <p:cNvSpPr/>
            <p:nvPr/>
          </p:nvSpPr>
          <p:spPr>
            <a:xfrm>
              <a:off x="0" y="0"/>
              <a:ext cx="2393585" cy="1977856"/>
            </a:xfrm>
            <a:custGeom>
              <a:avLst/>
              <a:gdLst/>
              <a:ahLst/>
              <a:cxnLst/>
              <a:rect r="r" b="b" t="t" l="l"/>
              <a:pathLst>
                <a:path h="1977856" w="2393585">
                  <a:moveTo>
                    <a:pt x="2269125" y="1977856"/>
                  </a:moveTo>
                  <a:lnTo>
                    <a:pt x="124460" y="1977856"/>
                  </a:lnTo>
                  <a:cubicBezTo>
                    <a:pt x="55880" y="1977856"/>
                    <a:pt x="0" y="1921976"/>
                    <a:pt x="0" y="1853396"/>
                  </a:cubicBezTo>
                  <a:lnTo>
                    <a:pt x="0" y="124460"/>
                  </a:lnTo>
                  <a:cubicBezTo>
                    <a:pt x="0" y="55880"/>
                    <a:pt x="55880" y="0"/>
                    <a:pt x="124460" y="0"/>
                  </a:cubicBezTo>
                  <a:lnTo>
                    <a:pt x="2269125" y="0"/>
                  </a:lnTo>
                  <a:cubicBezTo>
                    <a:pt x="2337705" y="0"/>
                    <a:pt x="2393585" y="55880"/>
                    <a:pt x="2393585" y="124460"/>
                  </a:cubicBezTo>
                  <a:lnTo>
                    <a:pt x="2393585" y="1853396"/>
                  </a:lnTo>
                  <a:cubicBezTo>
                    <a:pt x="2393585" y="1921976"/>
                    <a:pt x="2337705" y="1977856"/>
                    <a:pt x="2269125" y="1977856"/>
                  </a:cubicBezTo>
                  <a:close/>
                </a:path>
              </a:pathLst>
            </a:custGeom>
            <a:solidFill>
              <a:srgbClr val="FFFFFF"/>
            </a:solidFill>
          </p:spPr>
        </p:sp>
      </p:grpSp>
      <p:grpSp>
        <p:nvGrpSpPr>
          <p:cNvPr name="Group 14" id="14"/>
          <p:cNvGrpSpPr/>
          <p:nvPr/>
        </p:nvGrpSpPr>
        <p:grpSpPr>
          <a:xfrm rot="0">
            <a:off x="12850319" y="4129465"/>
            <a:ext cx="3483961" cy="1665478"/>
            <a:chOff x="0" y="0"/>
            <a:chExt cx="4645282" cy="2220638"/>
          </a:xfrm>
        </p:grpSpPr>
        <p:sp>
          <p:nvSpPr>
            <p:cNvPr name="TextBox 15" id="15"/>
            <p:cNvSpPr txBox="true"/>
            <p:nvPr/>
          </p:nvSpPr>
          <p:spPr>
            <a:xfrm rot="0">
              <a:off x="0" y="9525"/>
              <a:ext cx="4645282" cy="712851"/>
            </a:xfrm>
            <a:prstGeom prst="rect">
              <a:avLst/>
            </a:prstGeom>
          </p:spPr>
          <p:txBody>
            <a:bodyPr anchor="t" rtlCol="false" tIns="0" lIns="0" bIns="0" rIns="0">
              <a:spAutoFit/>
            </a:bodyPr>
            <a:lstStyle/>
            <a:p>
              <a:pPr>
                <a:lnSpc>
                  <a:spcPts val="4104"/>
                </a:lnSpc>
              </a:pPr>
              <a:r>
                <a:rPr lang="en-US" sz="3600">
                  <a:solidFill>
                    <a:srgbClr val="1C4F59"/>
                  </a:solidFill>
                  <a:latin typeface="Aileron Regular Bold"/>
                </a:rPr>
                <a:t>3</a:t>
              </a:r>
            </a:p>
          </p:txBody>
        </p:sp>
        <p:sp>
          <p:nvSpPr>
            <p:cNvPr name="TextBox 16" id="16"/>
            <p:cNvSpPr txBox="true"/>
            <p:nvPr/>
          </p:nvSpPr>
          <p:spPr>
            <a:xfrm rot="0">
              <a:off x="0" y="937514"/>
              <a:ext cx="4645282" cy="1283123"/>
            </a:xfrm>
            <a:prstGeom prst="rect">
              <a:avLst/>
            </a:prstGeom>
          </p:spPr>
          <p:txBody>
            <a:bodyPr anchor="t" rtlCol="false" tIns="0" lIns="0" bIns="0" rIns="0">
              <a:spAutoFit/>
            </a:bodyPr>
            <a:lstStyle/>
            <a:p>
              <a:pPr>
                <a:lnSpc>
                  <a:spcPts val="3919"/>
                </a:lnSpc>
              </a:pPr>
              <a:r>
                <a:rPr lang="en-US" sz="2800">
                  <a:solidFill>
                    <a:srgbClr val="1C4F59"/>
                  </a:solidFill>
                  <a:latin typeface="Aileron Regular"/>
                </a:rPr>
                <a:t>Ailenizle zaman geçirin.</a:t>
              </a:r>
            </a:p>
          </p:txBody>
        </p:sp>
      </p:grpSp>
      <p:sp>
        <p:nvSpPr>
          <p:cNvPr name="TextBox 17" id="17"/>
          <p:cNvSpPr txBox="true"/>
          <p:nvPr/>
        </p:nvSpPr>
        <p:spPr>
          <a:xfrm rot="0">
            <a:off x="1396358" y="1147220"/>
            <a:ext cx="15420330" cy="1929852"/>
          </a:xfrm>
          <a:prstGeom prst="rect">
            <a:avLst/>
          </a:prstGeom>
        </p:spPr>
        <p:txBody>
          <a:bodyPr anchor="t" rtlCol="false" tIns="0" lIns="0" bIns="0" rIns="0">
            <a:spAutoFit/>
          </a:bodyPr>
          <a:lstStyle/>
          <a:p>
            <a:pPr algn="ctr">
              <a:lnSpc>
                <a:spcPts val="7679"/>
              </a:lnSpc>
            </a:pPr>
            <a:r>
              <a:rPr lang="en-US" sz="6399">
                <a:solidFill>
                  <a:srgbClr val="1C4F59"/>
                </a:solidFill>
                <a:latin typeface="Poetsen Bold"/>
              </a:rPr>
              <a:t>PSİKOLOJİK SAĞLAMLIĞIMIZI ARTIRMAK İÇİN NELER YAPMALIYIZ?</a:t>
            </a:r>
          </a:p>
        </p:txBody>
      </p:sp>
      <p:pic>
        <p:nvPicPr>
          <p:cNvPr name="Picture 18" id="18"/>
          <p:cNvPicPr>
            <a:picLocks noChangeAspect="true"/>
          </p:cNvPicPr>
          <p:nvPr/>
        </p:nvPicPr>
        <p:blipFill>
          <a:blip r:embed="rId2"/>
          <a:srcRect l="0" t="0" r="0" b="0"/>
          <a:stretch>
            <a:fillRect/>
          </a:stretch>
        </p:blipFill>
        <p:spPr>
          <a:xfrm flipH="false" flipV="false" rot="-1147316">
            <a:off x="4732156" y="6770314"/>
            <a:ext cx="1663039" cy="970610"/>
          </a:xfrm>
          <a:prstGeom prst="rect">
            <a:avLst/>
          </a:prstGeom>
        </p:spPr>
      </p:pic>
      <p:pic>
        <p:nvPicPr>
          <p:cNvPr name="Picture 19" id="19"/>
          <p:cNvPicPr>
            <a:picLocks noChangeAspect="true"/>
          </p:cNvPicPr>
          <p:nvPr/>
        </p:nvPicPr>
        <p:blipFill>
          <a:blip r:embed="rId3"/>
          <a:srcRect l="0" t="0" r="0" b="0"/>
          <a:stretch>
            <a:fillRect/>
          </a:stretch>
        </p:blipFill>
        <p:spPr>
          <a:xfrm flipH="false" flipV="false" rot="0">
            <a:off x="15821388" y="6524703"/>
            <a:ext cx="1353395" cy="1375909"/>
          </a:xfrm>
          <a:prstGeom prst="rect">
            <a:avLst/>
          </a:prstGeom>
        </p:spPr>
      </p:pic>
      <p:pic>
        <p:nvPicPr>
          <p:cNvPr name="Picture 20" id="20"/>
          <p:cNvPicPr>
            <a:picLocks noChangeAspect="true"/>
          </p:cNvPicPr>
          <p:nvPr/>
        </p:nvPicPr>
        <p:blipFill>
          <a:blip r:embed="rId4"/>
          <a:srcRect l="0" t="0" r="0" b="0"/>
          <a:stretch>
            <a:fillRect/>
          </a:stretch>
        </p:blipFill>
        <p:spPr>
          <a:xfrm flipH="false" flipV="false" rot="0">
            <a:off x="10283400" y="6524703"/>
            <a:ext cx="1501396" cy="1709664"/>
          </a:xfrm>
          <a:prstGeom prst="rect">
            <a:avLst/>
          </a:prstGeom>
        </p:spPr>
      </p:pic>
      <p:grpSp>
        <p:nvGrpSpPr>
          <p:cNvPr name="Group 21" id="21"/>
          <p:cNvGrpSpPr/>
          <p:nvPr/>
        </p:nvGrpSpPr>
        <p:grpSpPr>
          <a:xfrm rot="0">
            <a:off x="0" y="9466902"/>
            <a:ext cx="18288000" cy="820098"/>
            <a:chOff x="0" y="0"/>
            <a:chExt cx="6555032" cy="293951"/>
          </a:xfrm>
        </p:grpSpPr>
        <p:sp>
          <p:nvSpPr>
            <p:cNvPr name="Freeform 22" id="22"/>
            <p:cNvSpPr/>
            <p:nvPr/>
          </p:nvSpPr>
          <p:spPr>
            <a:xfrm>
              <a:off x="0" y="0"/>
              <a:ext cx="6555032" cy="293951"/>
            </a:xfrm>
            <a:custGeom>
              <a:avLst/>
              <a:gdLst/>
              <a:ahLst/>
              <a:cxnLst/>
              <a:rect r="r" b="b" t="t" l="l"/>
              <a:pathLst>
                <a:path h="293951" w="6555032">
                  <a:moveTo>
                    <a:pt x="0" y="0"/>
                  </a:moveTo>
                  <a:lnTo>
                    <a:pt x="6555032" y="0"/>
                  </a:lnTo>
                  <a:lnTo>
                    <a:pt x="6555032" y="293951"/>
                  </a:lnTo>
                  <a:lnTo>
                    <a:pt x="0" y="293951"/>
                  </a:lnTo>
                  <a:close/>
                </a:path>
              </a:pathLst>
            </a:custGeom>
            <a:solidFill>
              <a:srgbClr val="FADECC"/>
            </a:solidFill>
          </p:spPr>
        </p:sp>
      </p:grpSp>
      <p:pic>
        <p:nvPicPr>
          <p:cNvPr name="Picture 23" id="23"/>
          <p:cNvPicPr>
            <a:picLocks noChangeAspect="true"/>
          </p:cNvPicPr>
          <p:nvPr/>
        </p:nvPicPr>
        <p:blipFill>
          <a:blip r:embed="rId5"/>
          <a:srcRect l="0" t="0" r="0" b="0"/>
          <a:stretch>
            <a:fillRect/>
          </a:stretch>
        </p:blipFill>
        <p:spPr>
          <a:xfrm flipH="false" flipV="false" rot="0">
            <a:off x="16871603" y="125261"/>
            <a:ext cx="1416397" cy="1324331"/>
          </a:xfrm>
          <a:prstGeom prst="rect">
            <a:avLst/>
          </a:prstGeom>
        </p:spPr>
      </p:pic>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EF4D6"/>
        </a:solidFill>
      </p:bgPr>
    </p:bg>
    <p:spTree>
      <p:nvGrpSpPr>
        <p:cNvPr id="1" name=""/>
        <p:cNvGrpSpPr/>
        <p:nvPr/>
      </p:nvGrpSpPr>
      <p:grpSpPr>
        <a:xfrm>
          <a:off x="0" y="0"/>
          <a:ext cx="0" cy="0"/>
          <a:chOff x="0" y="0"/>
          <a:chExt cx="0" cy="0"/>
        </a:xfrm>
      </p:grpSpPr>
      <p:grpSp>
        <p:nvGrpSpPr>
          <p:cNvPr name="Group 2" id="2"/>
          <p:cNvGrpSpPr/>
          <p:nvPr/>
        </p:nvGrpSpPr>
        <p:grpSpPr>
          <a:xfrm rot="0">
            <a:off x="1396358" y="3527796"/>
            <a:ext cx="4448774" cy="3676090"/>
            <a:chOff x="0" y="0"/>
            <a:chExt cx="2393585" cy="1977856"/>
          </a:xfrm>
        </p:grpSpPr>
        <p:sp>
          <p:nvSpPr>
            <p:cNvPr name="Freeform 3" id="3"/>
            <p:cNvSpPr/>
            <p:nvPr/>
          </p:nvSpPr>
          <p:spPr>
            <a:xfrm>
              <a:off x="0" y="0"/>
              <a:ext cx="2393585" cy="1977856"/>
            </a:xfrm>
            <a:custGeom>
              <a:avLst/>
              <a:gdLst/>
              <a:ahLst/>
              <a:cxnLst/>
              <a:rect r="r" b="b" t="t" l="l"/>
              <a:pathLst>
                <a:path h="1977856" w="2393585">
                  <a:moveTo>
                    <a:pt x="2269125" y="1977856"/>
                  </a:moveTo>
                  <a:lnTo>
                    <a:pt x="124460" y="1977856"/>
                  </a:lnTo>
                  <a:cubicBezTo>
                    <a:pt x="55880" y="1977856"/>
                    <a:pt x="0" y="1921976"/>
                    <a:pt x="0" y="1853396"/>
                  </a:cubicBezTo>
                  <a:lnTo>
                    <a:pt x="0" y="124460"/>
                  </a:lnTo>
                  <a:cubicBezTo>
                    <a:pt x="0" y="55880"/>
                    <a:pt x="55880" y="0"/>
                    <a:pt x="124460" y="0"/>
                  </a:cubicBezTo>
                  <a:lnTo>
                    <a:pt x="2269125" y="0"/>
                  </a:lnTo>
                  <a:cubicBezTo>
                    <a:pt x="2337705" y="0"/>
                    <a:pt x="2393585" y="55880"/>
                    <a:pt x="2393585" y="124460"/>
                  </a:cubicBezTo>
                  <a:lnTo>
                    <a:pt x="2393585" y="1853396"/>
                  </a:lnTo>
                  <a:cubicBezTo>
                    <a:pt x="2393585" y="1921976"/>
                    <a:pt x="2337705" y="1977856"/>
                    <a:pt x="2269125" y="1977856"/>
                  </a:cubicBezTo>
                  <a:close/>
                </a:path>
              </a:pathLst>
            </a:custGeom>
            <a:solidFill>
              <a:srgbClr val="FFFFFF"/>
            </a:solidFill>
          </p:spPr>
        </p:sp>
      </p:grpSp>
      <p:grpSp>
        <p:nvGrpSpPr>
          <p:cNvPr name="Group 4" id="4"/>
          <p:cNvGrpSpPr/>
          <p:nvPr/>
        </p:nvGrpSpPr>
        <p:grpSpPr>
          <a:xfrm rot="0">
            <a:off x="1878764" y="4129465"/>
            <a:ext cx="3483961" cy="1665478"/>
            <a:chOff x="0" y="0"/>
            <a:chExt cx="4645282" cy="2220638"/>
          </a:xfrm>
        </p:grpSpPr>
        <p:sp>
          <p:nvSpPr>
            <p:cNvPr name="TextBox 5" id="5"/>
            <p:cNvSpPr txBox="true"/>
            <p:nvPr/>
          </p:nvSpPr>
          <p:spPr>
            <a:xfrm rot="0">
              <a:off x="0" y="9525"/>
              <a:ext cx="4645282" cy="712851"/>
            </a:xfrm>
            <a:prstGeom prst="rect">
              <a:avLst/>
            </a:prstGeom>
          </p:spPr>
          <p:txBody>
            <a:bodyPr anchor="t" rtlCol="false" tIns="0" lIns="0" bIns="0" rIns="0">
              <a:spAutoFit/>
            </a:bodyPr>
            <a:lstStyle/>
            <a:p>
              <a:pPr>
                <a:lnSpc>
                  <a:spcPts val="4104"/>
                </a:lnSpc>
              </a:pPr>
              <a:r>
                <a:rPr lang="en-US" sz="3600">
                  <a:solidFill>
                    <a:srgbClr val="1C4F59"/>
                  </a:solidFill>
                  <a:latin typeface="Aileron Regular Bold"/>
                </a:rPr>
                <a:t>4</a:t>
              </a:r>
            </a:p>
          </p:txBody>
        </p:sp>
        <p:sp>
          <p:nvSpPr>
            <p:cNvPr name="TextBox 6" id="6"/>
            <p:cNvSpPr txBox="true"/>
            <p:nvPr/>
          </p:nvSpPr>
          <p:spPr>
            <a:xfrm rot="0">
              <a:off x="0" y="937514"/>
              <a:ext cx="4645282" cy="1283123"/>
            </a:xfrm>
            <a:prstGeom prst="rect">
              <a:avLst/>
            </a:prstGeom>
          </p:spPr>
          <p:txBody>
            <a:bodyPr anchor="t" rtlCol="false" tIns="0" lIns="0" bIns="0" rIns="0">
              <a:spAutoFit/>
            </a:bodyPr>
            <a:lstStyle/>
            <a:p>
              <a:pPr>
                <a:lnSpc>
                  <a:spcPts val="3919"/>
                </a:lnSpc>
              </a:pPr>
              <a:r>
                <a:rPr lang="en-US" sz="2800">
                  <a:solidFill>
                    <a:srgbClr val="1C4F59"/>
                  </a:solidFill>
                  <a:latin typeface="Aileron Regular"/>
                </a:rPr>
                <a:t>Vücudu</a:t>
              </a:r>
              <a:r>
                <a:rPr lang="en-US" sz="2800">
                  <a:solidFill>
                    <a:srgbClr val="1C4F59"/>
                  </a:solidFill>
                  <a:latin typeface="Aileron Regular"/>
                </a:rPr>
                <a:t>nuza iyi bakın ve Sağlıklı yaşayın..</a:t>
              </a:r>
            </a:p>
          </p:txBody>
        </p:sp>
      </p:grpSp>
      <p:grpSp>
        <p:nvGrpSpPr>
          <p:cNvPr name="Group 7" id="7"/>
          <p:cNvGrpSpPr/>
          <p:nvPr/>
        </p:nvGrpSpPr>
        <p:grpSpPr>
          <a:xfrm rot="0">
            <a:off x="6929760" y="3527796"/>
            <a:ext cx="4448774" cy="3676090"/>
            <a:chOff x="0" y="0"/>
            <a:chExt cx="2393585" cy="1977856"/>
          </a:xfrm>
        </p:grpSpPr>
        <p:sp>
          <p:nvSpPr>
            <p:cNvPr name="Freeform 8" id="8"/>
            <p:cNvSpPr/>
            <p:nvPr/>
          </p:nvSpPr>
          <p:spPr>
            <a:xfrm>
              <a:off x="0" y="0"/>
              <a:ext cx="2393585" cy="1977856"/>
            </a:xfrm>
            <a:custGeom>
              <a:avLst/>
              <a:gdLst/>
              <a:ahLst/>
              <a:cxnLst/>
              <a:rect r="r" b="b" t="t" l="l"/>
              <a:pathLst>
                <a:path h="1977856" w="2393585">
                  <a:moveTo>
                    <a:pt x="2269125" y="1977856"/>
                  </a:moveTo>
                  <a:lnTo>
                    <a:pt x="124460" y="1977856"/>
                  </a:lnTo>
                  <a:cubicBezTo>
                    <a:pt x="55880" y="1977856"/>
                    <a:pt x="0" y="1921976"/>
                    <a:pt x="0" y="1853396"/>
                  </a:cubicBezTo>
                  <a:lnTo>
                    <a:pt x="0" y="124460"/>
                  </a:lnTo>
                  <a:cubicBezTo>
                    <a:pt x="0" y="55880"/>
                    <a:pt x="55880" y="0"/>
                    <a:pt x="124460" y="0"/>
                  </a:cubicBezTo>
                  <a:lnTo>
                    <a:pt x="2269125" y="0"/>
                  </a:lnTo>
                  <a:cubicBezTo>
                    <a:pt x="2337705" y="0"/>
                    <a:pt x="2393585" y="55880"/>
                    <a:pt x="2393585" y="124460"/>
                  </a:cubicBezTo>
                  <a:lnTo>
                    <a:pt x="2393585" y="1853396"/>
                  </a:lnTo>
                  <a:cubicBezTo>
                    <a:pt x="2393585" y="1921976"/>
                    <a:pt x="2337705" y="1977856"/>
                    <a:pt x="2269125" y="1977856"/>
                  </a:cubicBezTo>
                  <a:close/>
                </a:path>
              </a:pathLst>
            </a:custGeom>
            <a:solidFill>
              <a:srgbClr val="FFFFFF"/>
            </a:solidFill>
          </p:spPr>
        </p:sp>
      </p:grpSp>
      <p:grpSp>
        <p:nvGrpSpPr>
          <p:cNvPr name="Group 9" id="9"/>
          <p:cNvGrpSpPr/>
          <p:nvPr/>
        </p:nvGrpSpPr>
        <p:grpSpPr>
          <a:xfrm rot="0">
            <a:off x="7412167" y="4129465"/>
            <a:ext cx="3483961" cy="2160778"/>
            <a:chOff x="0" y="0"/>
            <a:chExt cx="4645282" cy="2881038"/>
          </a:xfrm>
        </p:grpSpPr>
        <p:sp>
          <p:nvSpPr>
            <p:cNvPr name="TextBox 10" id="10"/>
            <p:cNvSpPr txBox="true"/>
            <p:nvPr/>
          </p:nvSpPr>
          <p:spPr>
            <a:xfrm rot="0">
              <a:off x="0" y="9525"/>
              <a:ext cx="4645282" cy="712851"/>
            </a:xfrm>
            <a:prstGeom prst="rect">
              <a:avLst/>
            </a:prstGeom>
          </p:spPr>
          <p:txBody>
            <a:bodyPr anchor="t" rtlCol="false" tIns="0" lIns="0" bIns="0" rIns="0">
              <a:spAutoFit/>
            </a:bodyPr>
            <a:lstStyle/>
            <a:p>
              <a:pPr>
                <a:lnSpc>
                  <a:spcPts val="4104"/>
                </a:lnSpc>
              </a:pPr>
              <a:r>
                <a:rPr lang="en-US" sz="3600">
                  <a:solidFill>
                    <a:srgbClr val="1C4F59"/>
                  </a:solidFill>
                  <a:latin typeface="Aileron Regular Bold"/>
                </a:rPr>
                <a:t>5</a:t>
              </a:r>
            </a:p>
          </p:txBody>
        </p:sp>
        <p:sp>
          <p:nvSpPr>
            <p:cNvPr name="TextBox 11" id="11"/>
            <p:cNvSpPr txBox="true"/>
            <p:nvPr/>
          </p:nvSpPr>
          <p:spPr>
            <a:xfrm rot="0">
              <a:off x="0" y="937514"/>
              <a:ext cx="4645282" cy="1943523"/>
            </a:xfrm>
            <a:prstGeom prst="rect">
              <a:avLst/>
            </a:prstGeom>
          </p:spPr>
          <p:txBody>
            <a:bodyPr anchor="t" rtlCol="false" tIns="0" lIns="0" bIns="0" rIns="0">
              <a:spAutoFit/>
            </a:bodyPr>
            <a:lstStyle/>
            <a:p>
              <a:pPr>
                <a:lnSpc>
                  <a:spcPts val="3919"/>
                </a:lnSpc>
              </a:pPr>
              <a:r>
                <a:rPr lang="en-US" sz="2800">
                  <a:solidFill>
                    <a:srgbClr val="1C4F59"/>
                  </a:solidFill>
                  <a:latin typeface="Aileron Regular"/>
                </a:rPr>
                <a:t>Her</a:t>
              </a:r>
              <a:r>
                <a:rPr lang="en-US" sz="2800">
                  <a:solidFill>
                    <a:srgbClr val="1C4F59"/>
                  </a:solidFill>
                  <a:latin typeface="Aileron Regular"/>
                </a:rPr>
                <a:t> zaman gülümseyerek bakın hayata.</a:t>
              </a:r>
            </a:p>
          </p:txBody>
        </p:sp>
      </p:grpSp>
      <p:grpSp>
        <p:nvGrpSpPr>
          <p:cNvPr name="Group 12" id="12"/>
          <p:cNvGrpSpPr/>
          <p:nvPr/>
        </p:nvGrpSpPr>
        <p:grpSpPr>
          <a:xfrm rot="0">
            <a:off x="12367913" y="3527796"/>
            <a:ext cx="4448774" cy="3676090"/>
            <a:chOff x="0" y="0"/>
            <a:chExt cx="2393585" cy="1977856"/>
          </a:xfrm>
        </p:grpSpPr>
        <p:sp>
          <p:nvSpPr>
            <p:cNvPr name="Freeform 13" id="13"/>
            <p:cNvSpPr/>
            <p:nvPr/>
          </p:nvSpPr>
          <p:spPr>
            <a:xfrm>
              <a:off x="0" y="0"/>
              <a:ext cx="2393585" cy="1977856"/>
            </a:xfrm>
            <a:custGeom>
              <a:avLst/>
              <a:gdLst/>
              <a:ahLst/>
              <a:cxnLst/>
              <a:rect r="r" b="b" t="t" l="l"/>
              <a:pathLst>
                <a:path h="1977856" w="2393585">
                  <a:moveTo>
                    <a:pt x="2269125" y="1977856"/>
                  </a:moveTo>
                  <a:lnTo>
                    <a:pt x="124460" y="1977856"/>
                  </a:lnTo>
                  <a:cubicBezTo>
                    <a:pt x="55880" y="1977856"/>
                    <a:pt x="0" y="1921976"/>
                    <a:pt x="0" y="1853396"/>
                  </a:cubicBezTo>
                  <a:lnTo>
                    <a:pt x="0" y="124460"/>
                  </a:lnTo>
                  <a:cubicBezTo>
                    <a:pt x="0" y="55880"/>
                    <a:pt x="55880" y="0"/>
                    <a:pt x="124460" y="0"/>
                  </a:cubicBezTo>
                  <a:lnTo>
                    <a:pt x="2269125" y="0"/>
                  </a:lnTo>
                  <a:cubicBezTo>
                    <a:pt x="2337705" y="0"/>
                    <a:pt x="2393585" y="55880"/>
                    <a:pt x="2393585" y="124460"/>
                  </a:cubicBezTo>
                  <a:lnTo>
                    <a:pt x="2393585" y="1853396"/>
                  </a:lnTo>
                  <a:cubicBezTo>
                    <a:pt x="2393585" y="1921976"/>
                    <a:pt x="2337705" y="1977856"/>
                    <a:pt x="2269125" y="1977856"/>
                  </a:cubicBezTo>
                  <a:close/>
                </a:path>
              </a:pathLst>
            </a:custGeom>
            <a:solidFill>
              <a:srgbClr val="FFFFFF"/>
            </a:solidFill>
          </p:spPr>
        </p:sp>
      </p:grpSp>
      <p:grpSp>
        <p:nvGrpSpPr>
          <p:cNvPr name="Group 14" id="14"/>
          <p:cNvGrpSpPr/>
          <p:nvPr/>
        </p:nvGrpSpPr>
        <p:grpSpPr>
          <a:xfrm rot="0">
            <a:off x="12850319" y="4129465"/>
            <a:ext cx="3483961" cy="2160778"/>
            <a:chOff x="0" y="0"/>
            <a:chExt cx="4645282" cy="2881038"/>
          </a:xfrm>
        </p:grpSpPr>
        <p:sp>
          <p:nvSpPr>
            <p:cNvPr name="TextBox 15" id="15"/>
            <p:cNvSpPr txBox="true"/>
            <p:nvPr/>
          </p:nvSpPr>
          <p:spPr>
            <a:xfrm rot="0">
              <a:off x="0" y="9525"/>
              <a:ext cx="4645282" cy="712851"/>
            </a:xfrm>
            <a:prstGeom prst="rect">
              <a:avLst/>
            </a:prstGeom>
          </p:spPr>
          <p:txBody>
            <a:bodyPr anchor="t" rtlCol="false" tIns="0" lIns="0" bIns="0" rIns="0">
              <a:spAutoFit/>
            </a:bodyPr>
            <a:lstStyle/>
            <a:p>
              <a:pPr>
                <a:lnSpc>
                  <a:spcPts val="4104"/>
                </a:lnSpc>
              </a:pPr>
              <a:r>
                <a:rPr lang="en-US" sz="3600">
                  <a:solidFill>
                    <a:srgbClr val="1C4F59"/>
                  </a:solidFill>
                  <a:latin typeface="Aileron Regular Bold"/>
                </a:rPr>
                <a:t>6</a:t>
              </a:r>
            </a:p>
          </p:txBody>
        </p:sp>
        <p:sp>
          <p:nvSpPr>
            <p:cNvPr name="TextBox 16" id="16"/>
            <p:cNvSpPr txBox="true"/>
            <p:nvPr/>
          </p:nvSpPr>
          <p:spPr>
            <a:xfrm rot="0">
              <a:off x="0" y="937514"/>
              <a:ext cx="4645282" cy="1943523"/>
            </a:xfrm>
            <a:prstGeom prst="rect">
              <a:avLst/>
            </a:prstGeom>
          </p:spPr>
          <p:txBody>
            <a:bodyPr anchor="t" rtlCol="false" tIns="0" lIns="0" bIns="0" rIns="0">
              <a:spAutoFit/>
            </a:bodyPr>
            <a:lstStyle/>
            <a:p>
              <a:pPr>
                <a:lnSpc>
                  <a:spcPts val="3919"/>
                </a:lnSpc>
              </a:pPr>
              <a:r>
                <a:rPr lang="en-US" sz="2800">
                  <a:solidFill>
                    <a:srgbClr val="1C4F59"/>
                  </a:solidFill>
                  <a:latin typeface="Aileron Regular"/>
                </a:rPr>
                <a:t>Stres altındayken nasıl karar vermeniz gerektiğini öğrenin.</a:t>
              </a:r>
            </a:p>
          </p:txBody>
        </p:sp>
      </p:grpSp>
      <p:sp>
        <p:nvSpPr>
          <p:cNvPr name="TextBox 17" id="17"/>
          <p:cNvSpPr txBox="true"/>
          <p:nvPr/>
        </p:nvSpPr>
        <p:spPr>
          <a:xfrm rot="0">
            <a:off x="1396358" y="1147220"/>
            <a:ext cx="15420330" cy="1929852"/>
          </a:xfrm>
          <a:prstGeom prst="rect">
            <a:avLst/>
          </a:prstGeom>
        </p:spPr>
        <p:txBody>
          <a:bodyPr anchor="t" rtlCol="false" tIns="0" lIns="0" bIns="0" rIns="0">
            <a:spAutoFit/>
          </a:bodyPr>
          <a:lstStyle/>
          <a:p>
            <a:pPr algn="ctr">
              <a:lnSpc>
                <a:spcPts val="7679"/>
              </a:lnSpc>
            </a:pPr>
            <a:r>
              <a:rPr lang="en-US" sz="6399">
                <a:solidFill>
                  <a:srgbClr val="1C4F59"/>
                </a:solidFill>
                <a:latin typeface="Poetsen Bold"/>
              </a:rPr>
              <a:t>PSİKOLOJİK SAĞLAMLIĞIMIZI ARTIRMAK İÇİN NELER YAPMALIYIZ?</a:t>
            </a:r>
          </a:p>
        </p:txBody>
      </p:sp>
      <p:pic>
        <p:nvPicPr>
          <p:cNvPr name="Picture 18" id="18"/>
          <p:cNvPicPr>
            <a:picLocks noChangeAspect="true"/>
          </p:cNvPicPr>
          <p:nvPr/>
        </p:nvPicPr>
        <p:blipFill>
          <a:blip r:embed="rId2"/>
          <a:srcRect l="0" t="0" r="0" b="0"/>
          <a:stretch>
            <a:fillRect/>
          </a:stretch>
        </p:blipFill>
        <p:spPr>
          <a:xfrm flipH="false" flipV="false" rot="-1147316">
            <a:off x="4732156" y="6770314"/>
            <a:ext cx="1663039" cy="970610"/>
          </a:xfrm>
          <a:prstGeom prst="rect">
            <a:avLst/>
          </a:prstGeom>
        </p:spPr>
      </p:pic>
      <p:pic>
        <p:nvPicPr>
          <p:cNvPr name="Picture 19" id="19"/>
          <p:cNvPicPr>
            <a:picLocks noChangeAspect="true"/>
          </p:cNvPicPr>
          <p:nvPr/>
        </p:nvPicPr>
        <p:blipFill>
          <a:blip r:embed="rId3"/>
          <a:srcRect l="0" t="0" r="0" b="0"/>
          <a:stretch>
            <a:fillRect/>
          </a:stretch>
        </p:blipFill>
        <p:spPr>
          <a:xfrm flipH="false" flipV="false" rot="0">
            <a:off x="15821388" y="6524703"/>
            <a:ext cx="1353395" cy="1375909"/>
          </a:xfrm>
          <a:prstGeom prst="rect">
            <a:avLst/>
          </a:prstGeom>
        </p:spPr>
      </p:pic>
      <p:pic>
        <p:nvPicPr>
          <p:cNvPr name="Picture 20" id="20"/>
          <p:cNvPicPr>
            <a:picLocks noChangeAspect="true"/>
          </p:cNvPicPr>
          <p:nvPr/>
        </p:nvPicPr>
        <p:blipFill>
          <a:blip r:embed="rId4"/>
          <a:srcRect l="0" t="0" r="0" b="0"/>
          <a:stretch>
            <a:fillRect/>
          </a:stretch>
        </p:blipFill>
        <p:spPr>
          <a:xfrm flipH="false" flipV="false" rot="0">
            <a:off x="10283400" y="6524703"/>
            <a:ext cx="1501396" cy="1709664"/>
          </a:xfrm>
          <a:prstGeom prst="rect">
            <a:avLst/>
          </a:prstGeom>
        </p:spPr>
      </p:pic>
      <p:grpSp>
        <p:nvGrpSpPr>
          <p:cNvPr name="Group 21" id="21"/>
          <p:cNvGrpSpPr/>
          <p:nvPr/>
        </p:nvGrpSpPr>
        <p:grpSpPr>
          <a:xfrm rot="0">
            <a:off x="0" y="9466902"/>
            <a:ext cx="18288000" cy="820098"/>
            <a:chOff x="0" y="0"/>
            <a:chExt cx="6555032" cy="293951"/>
          </a:xfrm>
        </p:grpSpPr>
        <p:sp>
          <p:nvSpPr>
            <p:cNvPr name="Freeform 22" id="22"/>
            <p:cNvSpPr/>
            <p:nvPr/>
          </p:nvSpPr>
          <p:spPr>
            <a:xfrm>
              <a:off x="0" y="0"/>
              <a:ext cx="6555032" cy="293951"/>
            </a:xfrm>
            <a:custGeom>
              <a:avLst/>
              <a:gdLst/>
              <a:ahLst/>
              <a:cxnLst/>
              <a:rect r="r" b="b" t="t" l="l"/>
              <a:pathLst>
                <a:path h="293951" w="6555032">
                  <a:moveTo>
                    <a:pt x="0" y="0"/>
                  </a:moveTo>
                  <a:lnTo>
                    <a:pt x="6555032" y="0"/>
                  </a:lnTo>
                  <a:lnTo>
                    <a:pt x="6555032" y="293951"/>
                  </a:lnTo>
                  <a:lnTo>
                    <a:pt x="0" y="293951"/>
                  </a:lnTo>
                  <a:close/>
                </a:path>
              </a:pathLst>
            </a:custGeom>
            <a:solidFill>
              <a:srgbClr val="FADECC"/>
            </a:solidFill>
          </p:spPr>
        </p:sp>
      </p:grpSp>
      <p:pic>
        <p:nvPicPr>
          <p:cNvPr name="Picture 23" id="23"/>
          <p:cNvPicPr>
            <a:picLocks noChangeAspect="true"/>
          </p:cNvPicPr>
          <p:nvPr/>
        </p:nvPicPr>
        <p:blipFill>
          <a:blip r:embed="rId5"/>
          <a:srcRect l="0" t="0" r="0" b="0"/>
          <a:stretch>
            <a:fillRect/>
          </a:stretch>
        </p:blipFill>
        <p:spPr>
          <a:xfrm flipH="false" flipV="false" rot="0">
            <a:off x="16871603" y="125261"/>
            <a:ext cx="1416397" cy="1324331"/>
          </a:xfrm>
          <a:prstGeom prst="rect">
            <a:avLst/>
          </a:prstGeom>
        </p:spPr>
      </p:pic>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189F87"/>
        </a:solidFill>
      </p:bgPr>
    </p:bg>
    <p:spTree>
      <p:nvGrpSpPr>
        <p:cNvPr id="1" name=""/>
        <p:cNvGrpSpPr/>
        <p:nvPr/>
      </p:nvGrpSpPr>
      <p:grpSpPr>
        <a:xfrm>
          <a:off x="0" y="0"/>
          <a:ext cx="0" cy="0"/>
          <a:chOff x="0" y="0"/>
          <a:chExt cx="0" cy="0"/>
        </a:xfrm>
      </p:grpSpPr>
      <p:grpSp>
        <p:nvGrpSpPr>
          <p:cNvPr name="Group 2" id="2"/>
          <p:cNvGrpSpPr/>
          <p:nvPr/>
        </p:nvGrpSpPr>
        <p:grpSpPr>
          <a:xfrm rot="0">
            <a:off x="9620939" y="1352550"/>
            <a:ext cx="7219261" cy="7090746"/>
            <a:chOff x="0" y="0"/>
            <a:chExt cx="9625681" cy="9454328"/>
          </a:xfrm>
        </p:grpSpPr>
        <p:pic>
          <p:nvPicPr>
            <p:cNvPr name="Picture 3" id="3"/>
            <p:cNvPicPr>
              <a:picLocks noChangeAspect="true"/>
            </p:cNvPicPr>
            <p:nvPr/>
          </p:nvPicPr>
          <p:blipFill>
            <a:blip r:embed="rId2"/>
            <a:srcRect l="12211" t="0" r="12211" b="0"/>
            <a:stretch>
              <a:fillRect/>
            </a:stretch>
          </p:blipFill>
          <p:spPr>
            <a:xfrm flipH="false" flipV="false" rot="0">
              <a:off x="5047459" y="4911051"/>
              <a:ext cx="4578223" cy="4543277"/>
            </a:xfrm>
            <a:prstGeom prst="rect">
              <a:avLst/>
            </a:prstGeom>
          </p:spPr>
        </p:pic>
        <p:pic>
          <p:nvPicPr>
            <p:cNvPr name="Picture 4" id="4"/>
            <p:cNvPicPr>
              <a:picLocks noChangeAspect="true"/>
            </p:cNvPicPr>
            <p:nvPr/>
          </p:nvPicPr>
          <p:blipFill>
            <a:blip r:embed="rId3"/>
            <a:srcRect l="13681" t="0" r="13681" b="0"/>
            <a:stretch>
              <a:fillRect/>
            </a:stretch>
          </p:blipFill>
          <p:spPr>
            <a:xfrm flipH="false" flipV="false" rot="0">
              <a:off x="0" y="0"/>
              <a:ext cx="4578223" cy="9454328"/>
            </a:xfrm>
            <a:prstGeom prst="rect">
              <a:avLst/>
            </a:prstGeom>
          </p:spPr>
        </p:pic>
        <p:pic>
          <p:nvPicPr>
            <p:cNvPr name="Picture 5" id="5"/>
            <p:cNvPicPr>
              <a:picLocks noChangeAspect="true"/>
            </p:cNvPicPr>
            <p:nvPr/>
          </p:nvPicPr>
          <p:blipFill>
            <a:blip r:embed="rId4"/>
            <a:srcRect l="16053" t="0" r="16053" b="0"/>
            <a:stretch>
              <a:fillRect/>
            </a:stretch>
          </p:blipFill>
          <p:spPr>
            <a:xfrm flipH="false" flipV="false" rot="0">
              <a:off x="5047459" y="0"/>
              <a:ext cx="4578223" cy="4543277"/>
            </a:xfrm>
            <a:prstGeom prst="rect">
              <a:avLst/>
            </a:prstGeom>
          </p:spPr>
        </p:pic>
      </p:grpSp>
      <p:sp>
        <p:nvSpPr>
          <p:cNvPr name="TextBox 6" id="6"/>
          <p:cNvSpPr txBox="true"/>
          <p:nvPr/>
        </p:nvSpPr>
        <p:spPr>
          <a:xfrm rot="0">
            <a:off x="438650" y="1257300"/>
            <a:ext cx="8705350" cy="7769940"/>
          </a:xfrm>
          <a:prstGeom prst="rect">
            <a:avLst/>
          </a:prstGeom>
        </p:spPr>
        <p:txBody>
          <a:bodyPr anchor="t" rtlCol="false" tIns="0" lIns="0" bIns="0" rIns="0">
            <a:spAutoFit/>
          </a:bodyPr>
          <a:lstStyle/>
          <a:p>
            <a:pPr>
              <a:lnSpc>
                <a:spcPts val="4721"/>
              </a:lnSpc>
            </a:pPr>
            <a:r>
              <a:rPr lang="en-US" sz="3147">
                <a:solidFill>
                  <a:srgbClr val="FFFFFF"/>
                </a:solidFill>
                <a:latin typeface="Aileron Regular"/>
              </a:rPr>
              <a:t>Güçlü</a:t>
            </a:r>
            <a:r>
              <a:rPr lang="en-US" sz="3147">
                <a:solidFill>
                  <a:srgbClr val="FFFFFF"/>
                </a:solidFill>
                <a:latin typeface="Aileron Regular"/>
              </a:rPr>
              <a:t> yönlerinizi analiz edin. En zor zamanlarınızda sizi neyin koruduğunu bulun. Bunun için en son ne zaman kötü bir şey yaşadığınızı ve sizi neyin tekrar ayağa kaldırdığını tespit edin. Bununla nasıl başa çıkmıştım sorusunu sık sık kendinize sorup cevabını bulun. Hatta cevaplarınızı bir kenara not edin. Geçmişte başınıza gelen olumsuz olaylarla ilgili “olmasa ne olurdu?” ya da “daha farklı olsa ne olurdu?” gibi düşüncelerle zaman ve enerji kaybetmeyin. Onun yerine odaklanmanız gereken sizi bugün ayakta tutan ne sorusunun cevabıdır.</a:t>
            </a:r>
          </a:p>
        </p:txBody>
      </p:sp>
      <p:pic>
        <p:nvPicPr>
          <p:cNvPr name="Picture 7" id="7"/>
          <p:cNvPicPr>
            <a:picLocks noChangeAspect="true"/>
          </p:cNvPicPr>
          <p:nvPr/>
        </p:nvPicPr>
        <p:blipFill>
          <a:blip r:embed="rId5"/>
          <a:srcRect l="0" t="0" r="0" b="0"/>
          <a:stretch>
            <a:fillRect/>
          </a:stretch>
        </p:blipFill>
        <p:spPr>
          <a:xfrm flipH="false" flipV="false" rot="0">
            <a:off x="18895" y="55615"/>
            <a:ext cx="2019610" cy="973085"/>
          </a:xfrm>
          <a:prstGeom prst="rect">
            <a:avLst/>
          </a:prstGeom>
        </p:spPr>
      </p:pic>
      <p:grpSp>
        <p:nvGrpSpPr>
          <p:cNvPr name="Group 8" id="8"/>
          <p:cNvGrpSpPr/>
          <p:nvPr/>
        </p:nvGrpSpPr>
        <p:grpSpPr>
          <a:xfrm rot="0">
            <a:off x="0" y="9466902"/>
            <a:ext cx="18288000" cy="820098"/>
            <a:chOff x="0" y="0"/>
            <a:chExt cx="6555032" cy="293951"/>
          </a:xfrm>
        </p:grpSpPr>
        <p:sp>
          <p:nvSpPr>
            <p:cNvPr name="Freeform 9" id="9"/>
            <p:cNvSpPr/>
            <p:nvPr/>
          </p:nvSpPr>
          <p:spPr>
            <a:xfrm>
              <a:off x="0" y="0"/>
              <a:ext cx="6555032" cy="293951"/>
            </a:xfrm>
            <a:custGeom>
              <a:avLst/>
              <a:gdLst/>
              <a:ahLst/>
              <a:cxnLst/>
              <a:rect r="r" b="b" t="t" l="l"/>
              <a:pathLst>
                <a:path h="293951" w="6555032">
                  <a:moveTo>
                    <a:pt x="0" y="0"/>
                  </a:moveTo>
                  <a:lnTo>
                    <a:pt x="6555032" y="0"/>
                  </a:lnTo>
                  <a:lnTo>
                    <a:pt x="6555032" y="293951"/>
                  </a:lnTo>
                  <a:lnTo>
                    <a:pt x="0" y="293951"/>
                  </a:lnTo>
                  <a:close/>
                </a:path>
              </a:pathLst>
            </a:custGeom>
            <a:solidFill>
              <a:srgbClr val="1C4F59"/>
            </a:solidFill>
          </p:spPr>
        </p:sp>
      </p:grpSp>
      <p:pic>
        <p:nvPicPr>
          <p:cNvPr name="Picture 10" id="10"/>
          <p:cNvPicPr>
            <a:picLocks noChangeAspect="true"/>
          </p:cNvPicPr>
          <p:nvPr/>
        </p:nvPicPr>
        <p:blipFill>
          <a:blip r:embed="rId6"/>
          <a:srcRect l="0" t="0" r="0" b="0"/>
          <a:stretch>
            <a:fillRect/>
          </a:stretch>
        </p:blipFill>
        <p:spPr>
          <a:xfrm flipH="false" flipV="false" rot="0">
            <a:off x="16871603" y="125261"/>
            <a:ext cx="1416397" cy="1324331"/>
          </a:xfrm>
          <a:prstGeom prst="rect">
            <a:avLst/>
          </a:prstGeom>
        </p:spPr>
      </p:pic>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EF4D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0311104" y="6557015"/>
            <a:ext cx="860749" cy="784064"/>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1890525" y="6557015"/>
            <a:ext cx="860749" cy="784064"/>
          </a:xfrm>
          <a:prstGeom prst="rect">
            <a:avLst/>
          </a:prstGeom>
        </p:spPr>
      </p:pic>
      <p:pic>
        <p:nvPicPr>
          <p:cNvPr name="Picture 4" id="4"/>
          <p:cNvPicPr>
            <a:picLocks noChangeAspect="true"/>
          </p:cNvPicPr>
          <p:nvPr/>
        </p:nvPicPr>
        <p:blipFill>
          <a:blip r:embed="rId4"/>
          <a:srcRect l="0" t="0" r="0" b="0"/>
          <a:stretch>
            <a:fillRect/>
          </a:stretch>
        </p:blipFill>
        <p:spPr>
          <a:xfrm flipH="false" flipV="false" rot="0">
            <a:off x="13499454" y="6557015"/>
            <a:ext cx="864199" cy="784064"/>
          </a:xfrm>
          <a:prstGeom prst="rect">
            <a:avLst/>
          </a:prstGeom>
        </p:spPr>
      </p:pic>
      <p:pic>
        <p:nvPicPr>
          <p:cNvPr name="Picture 5" id="5"/>
          <p:cNvPicPr>
            <a:picLocks noChangeAspect="true"/>
          </p:cNvPicPr>
          <p:nvPr/>
        </p:nvPicPr>
        <p:blipFill>
          <a:blip r:embed="rId5"/>
          <a:srcRect l="0" t="0" r="0" b="0"/>
          <a:stretch>
            <a:fillRect/>
          </a:stretch>
        </p:blipFill>
        <p:spPr>
          <a:xfrm flipH="false" flipV="false" rot="0">
            <a:off x="15032028" y="6525693"/>
            <a:ext cx="794172" cy="784064"/>
          </a:xfrm>
          <a:prstGeom prst="rect">
            <a:avLst/>
          </a:prstGeom>
        </p:spPr>
      </p:pic>
      <p:pic>
        <p:nvPicPr>
          <p:cNvPr name="Picture 6" id="6"/>
          <p:cNvPicPr>
            <a:picLocks noChangeAspect="true"/>
          </p:cNvPicPr>
          <p:nvPr/>
        </p:nvPicPr>
        <p:blipFill>
          <a:blip r:embed="rId6"/>
          <a:srcRect l="0" t="0" r="0" b="0"/>
          <a:stretch>
            <a:fillRect/>
          </a:stretch>
        </p:blipFill>
        <p:spPr>
          <a:xfrm flipH="false" flipV="false" rot="0">
            <a:off x="16612061" y="6525693"/>
            <a:ext cx="503227" cy="784064"/>
          </a:xfrm>
          <a:prstGeom prst="rect">
            <a:avLst/>
          </a:prstGeom>
        </p:spPr>
      </p:pic>
      <p:pic>
        <p:nvPicPr>
          <p:cNvPr name="Picture 7" id="7"/>
          <p:cNvPicPr>
            <a:picLocks noChangeAspect="true"/>
          </p:cNvPicPr>
          <p:nvPr/>
        </p:nvPicPr>
        <p:blipFill>
          <a:blip r:embed="rId7"/>
          <a:srcRect l="0" t="0" r="0" b="0"/>
          <a:stretch>
            <a:fillRect/>
          </a:stretch>
        </p:blipFill>
        <p:spPr>
          <a:xfrm flipH="false" flipV="false" rot="0">
            <a:off x="8833799" y="6564533"/>
            <a:ext cx="612195" cy="746579"/>
          </a:xfrm>
          <a:prstGeom prst="rect">
            <a:avLst/>
          </a:prstGeom>
        </p:spPr>
      </p:pic>
      <p:pic>
        <p:nvPicPr>
          <p:cNvPr name="Picture 8" id="8"/>
          <p:cNvPicPr>
            <a:picLocks noChangeAspect="true"/>
          </p:cNvPicPr>
          <p:nvPr/>
        </p:nvPicPr>
        <p:blipFill>
          <a:blip r:embed="rId8"/>
          <a:srcRect l="0" t="0" r="0" b="0"/>
          <a:stretch>
            <a:fillRect/>
          </a:stretch>
        </p:blipFill>
        <p:spPr>
          <a:xfrm flipH="false" flipV="false" rot="0">
            <a:off x="10262203" y="4788953"/>
            <a:ext cx="742723" cy="784064"/>
          </a:xfrm>
          <a:prstGeom prst="rect">
            <a:avLst/>
          </a:prstGeom>
        </p:spPr>
      </p:pic>
      <p:pic>
        <p:nvPicPr>
          <p:cNvPr name="Picture 9" id="9"/>
          <p:cNvPicPr>
            <a:picLocks noChangeAspect="true"/>
          </p:cNvPicPr>
          <p:nvPr/>
        </p:nvPicPr>
        <p:blipFill>
          <a:blip r:embed="rId9"/>
          <a:srcRect l="0" t="0" r="0" b="0"/>
          <a:stretch>
            <a:fillRect/>
          </a:stretch>
        </p:blipFill>
        <p:spPr>
          <a:xfrm flipH="false" flipV="false" rot="0">
            <a:off x="11765144" y="4788953"/>
            <a:ext cx="732744" cy="784064"/>
          </a:xfrm>
          <a:prstGeom prst="rect">
            <a:avLst/>
          </a:prstGeom>
        </p:spPr>
      </p:pic>
      <p:pic>
        <p:nvPicPr>
          <p:cNvPr name="Picture 10" id="10"/>
          <p:cNvPicPr>
            <a:picLocks noChangeAspect="true"/>
          </p:cNvPicPr>
          <p:nvPr/>
        </p:nvPicPr>
        <p:blipFill>
          <a:blip r:embed="rId10"/>
          <a:srcRect l="0" t="0" r="0" b="0"/>
          <a:stretch>
            <a:fillRect/>
          </a:stretch>
        </p:blipFill>
        <p:spPr>
          <a:xfrm flipH="false" flipV="false" rot="0">
            <a:off x="13287615" y="4788953"/>
            <a:ext cx="894679" cy="535181"/>
          </a:xfrm>
          <a:prstGeom prst="rect">
            <a:avLst/>
          </a:prstGeom>
        </p:spPr>
      </p:pic>
      <p:pic>
        <p:nvPicPr>
          <p:cNvPr name="Picture 11" id="11"/>
          <p:cNvPicPr>
            <a:picLocks noChangeAspect="true"/>
          </p:cNvPicPr>
          <p:nvPr/>
        </p:nvPicPr>
        <p:blipFill>
          <a:blip r:embed="rId11"/>
          <a:srcRect l="0" t="0" r="0" b="0"/>
          <a:stretch>
            <a:fillRect/>
          </a:stretch>
        </p:blipFill>
        <p:spPr>
          <a:xfrm flipH="false" flipV="false" rot="0">
            <a:off x="14892216" y="4732591"/>
            <a:ext cx="600166" cy="784064"/>
          </a:xfrm>
          <a:prstGeom prst="rect">
            <a:avLst/>
          </a:prstGeom>
        </p:spPr>
      </p:pic>
      <p:pic>
        <p:nvPicPr>
          <p:cNvPr name="Picture 12" id="12"/>
          <p:cNvPicPr>
            <a:picLocks noChangeAspect="true"/>
          </p:cNvPicPr>
          <p:nvPr/>
        </p:nvPicPr>
        <p:blipFill>
          <a:blip r:embed="rId12"/>
          <a:srcRect l="0" t="0" r="0" b="0"/>
          <a:stretch>
            <a:fillRect/>
          </a:stretch>
        </p:blipFill>
        <p:spPr>
          <a:xfrm flipH="false" flipV="false" rot="0">
            <a:off x="16319789" y="4788953"/>
            <a:ext cx="939511" cy="784064"/>
          </a:xfrm>
          <a:prstGeom prst="rect">
            <a:avLst/>
          </a:prstGeom>
        </p:spPr>
      </p:pic>
      <p:pic>
        <p:nvPicPr>
          <p:cNvPr name="Picture 13" id="13"/>
          <p:cNvPicPr>
            <a:picLocks noChangeAspect="true"/>
          </p:cNvPicPr>
          <p:nvPr/>
        </p:nvPicPr>
        <p:blipFill>
          <a:blip r:embed="rId13"/>
          <a:srcRect l="0" t="0" r="0" b="0"/>
          <a:stretch>
            <a:fillRect/>
          </a:stretch>
        </p:blipFill>
        <p:spPr>
          <a:xfrm flipH="false" flipV="false" rot="0">
            <a:off x="8814795" y="4797827"/>
            <a:ext cx="650202" cy="746579"/>
          </a:xfrm>
          <a:prstGeom prst="rect">
            <a:avLst/>
          </a:prstGeom>
        </p:spPr>
      </p:pic>
      <p:pic>
        <p:nvPicPr>
          <p:cNvPr name="Picture 14" id="14"/>
          <p:cNvPicPr>
            <a:picLocks noChangeAspect="true"/>
          </p:cNvPicPr>
          <p:nvPr/>
        </p:nvPicPr>
        <p:blipFill>
          <a:blip r:embed="rId14"/>
          <a:srcRect l="0" t="0" r="0" b="0"/>
          <a:stretch>
            <a:fillRect/>
          </a:stretch>
        </p:blipFill>
        <p:spPr>
          <a:xfrm flipH="false" flipV="false" rot="0">
            <a:off x="10389646" y="1334873"/>
            <a:ext cx="615279" cy="658373"/>
          </a:xfrm>
          <a:prstGeom prst="rect">
            <a:avLst/>
          </a:prstGeom>
        </p:spPr>
      </p:pic>
      <p:pic>
        <p:nvPicPr>
          <p:cNvPr name="Picture 15" id="15"/>
          <p:cNvPicPr>
            <a:picLocks noChangeAspect="true"/>
          </p:cNvPicPr>
          <p:nvPr/>
        </p:nvPicPr>
        <p:blipFill>
          <a:blip r:embed="rId15"/>
          <a:srcRect l="0" t="0" r="0" b="0"/>
          <a:stretch>
            <a:fillRect/>
          </a:stretch>
        </p:blipFill>
        <p:spPr>
          <a:xfrm flipH="false" flipV="false" rot="0">
            <a:off x="11818595" y="1282160"/>
            <a:ext cx="583090" cy="711085"/>
          </a:xfrm>
          <a:prstGeom prst="rect">
            <a:avLst/>
          </a:prstGeom>
        </p:spPr>
      </p:pic>
      <p:pic>
        <p:nvPicPr>
          <p:cNvPr name="Picture 16" id="16"/>
          <p:cNvPicPr>
            <a:picLocks noChangeAspect="true"/>
          </p:cNvPicPr>
          <p:nvPr/>
        </p:nvPicPr>
        <p:blipFill>
          <a:blip r:embed="rId16"/>
          <a:srcRect l="0" t="0" r="0" b="0"/>
          <a:stretch>
            <a:fillRect/>
          </a:stretch>
        </p:blipFill>
        <p:spPr>
          <a:xfrm flipH="false" flipV="false" rot="0">
            <a:off x="13244863" y="1319796"/>
            <a:ext cx="894679" cy="562835"/>
          </a:xfrm>
          <a:prstGeom prst="rect">
            <a:avLst/>
          </a:prstGeom>
        </p:spPr>
      </p:pic>
      <p:pic>
        <p:nvPicPr>
          <p:cNvPr name="Picture 17" id="17"/>
          <p:cNvPicPr>
            <a:picLocks noChangeAspect="true"/>
          </p:cNvPicPr>
          <p:nvPr/>
        </p:nvPicPr>
        <p:blipFill>
          <a:blip r:embed="rId17"/>
          <a:srcRect l="0" t="0" r="0" b="0"/>
          <a:stretch>
            <a:fillRect/>
          </a:stretch>
        </p:blipFill>
        <p:spPr>
          <a:xfrm flipH="false" flipV="false" rot="0">
            <a:off x="14902916" y="1209181"/>
            <a:ext cx="684274" cy="784064"/>
          </a:xfrm>
          <a:prstGeom prst="rect">
            <a:avLst/>
          </a:prstGeom>
        </p:spPr>
      </p:pic>
      <p:pic>
        <p:nvPicPr>
          <p:cNvPr name="Picture 18" id="18"/>
          <p:cNvPicPr>
            <a:picLocks noChangeAspect="true"/>
          </p:cNvPicPr>
          <p:nvPr/>
        </p:nvPicPr>
        <p:blipFill>
          <a:blip r:embed="rId18"/>
          <a:srcRect l="0" t="0" r="0" b="0"/>
          <a:stretch>
            <a:fillRect/>
          </a:stretch>
        </p:blipFill>
        <p:spPr>
          <a:xfrm flipH="false" flipV="false" rot="0">
            <a:off x="8701679" y="1319796"/>
            <a:ext cx="876435" cy="635814"/>
          </a:xfrm>
          <a:prstGeom prst="rect">
            <a:avLst/>
          </a:prstGeom>
        </p:spPr>
      </p:pic>
      <p:pic>
        <p:nvPicPr>
          <p:cNvPr name="Picture 19" id="19"/>
          <p:cNvPicPr>
            <a:picLocks noChangeAspect="true"/>
          </p:cNvPicPr>
          <p:nvPr/>
        </p:nvPicPr>
        <p:blipFill>
          <a:blip r:embed="rId19"/>
          <a:srcRect l="0" t="0" r="0" b="0"/>
          <a:stretch>
            <a:fillRect/>
          </a:stretch>
        </p:blipFill>
        <p:spPr>
          <a:xfrm flipH="false" flipV="false" rot="0">
            <a:off x="10262203" y="2945921"/>
            <a:ext cx="702072" cy="833995"/>
          </a:xfrm>
          <a:prstGeom prst="rect">
            <a:avLst/>
          </a:prstGeom>
        </p:spPr>
      </p:pic>
      <p:pic>
        <p:nvPicPr>
          <p:cNvPr name="Picture 20" id="20"/>
          <p:cNvPicPr>
            <a:picLocks noChangeAspect="true"/>
          </p:cNvPicPr>
          <p:nvPr/>
        </p:nvPicPr>
        <p:blipFill>
          <a:blip r:embed="rId20"/>
          <a:srcRect l="0" t="0" r="0" b="0"/>
          <a:stretch>
            <a:fillRect/>
          </a:stretch>
        </p:blipFill>
        <p:spPr>
          <a:xfrm flipH="false" flipV="false" rot="0">
            <a:off x="11665442" y="2995851"/>
            <a:ext cx="915574" cy="784064"/>
          </a:xfrm>
          <a:prstGeom prst="rect">
            <a:avLst/>
          </a:prstGeom>
        </p:spPr>
      </p:pic>
      <p:pic>
        <p:nvPicPr>
          <p:cNvPr name="Picture 21" id="21"/>
          <p:cNvPicPr>
            <a:picLocks noChangeAspect="true"/>
          </p:cNvPicPr>
          <p:nvPr/>
        </p:nvPicPr>
        <p:blipFill>
          <a:blip r:embed="rId21"/>
          <a:srcRect l="0" t="0" r="0" b="0"/>
          <a:stretch>
            <a:fillRect/>
          </a:stretch>
        </p:blipFill>
        <p:spPr>
          <a:xfrm flipH="false" flipV="false" rot="0">
            <a:off x="13311692" y="3130867"/>
            <a:ext cx="894679" cy="649049"/>
          </a:xfrm>
          <a:prstGeom prst="rect">
            <a:avLst/>
          </a:prstGeom>
        </p:spPr>
      </p:pic>
      <p:pic>
        <p:nvPicPr>
          <p:cNvPr name="Picture 22" id="22"/>
          <p:cNvPicPr>
            <a:picLocks noChangeAspect="true"/>
          </p:cNvPicPr>
          <p:nvPr/>
        </p:nvPicPr>
        <p:blipFill>
          <a:blip r:embed="rId22"/>
          <a:srcRect l="0" t="0" r="0" b="0"/>
          <a:stretch>
            <a:fillRect/>
          </a:stretch>
        </p:blipFill>
        <p:spPr>
          <a:xfrm flipH="false" flipV="false" rot="0">
            <a:off x="14857242" y="2995851"/>
            <a:ext cx="843905" cy="784064"/>
          </a:xfrm>
          <a:prstGeom prst="rect">
            <a:avLst/>
          </a:prstGeom>
        </p:spPr>
      </p:pic>
      <p:pic>
        <p:nvPicPr>
          <p:cNvPr name="Picture 23" id="23"/>
          <p:cNvPicPr>
            <a:picLocks noChangeAspect="true"/>
          </p:cNvPicPr>
          <p:nvPr/>
        </p:nvPicPr>
        <p:blipFill>
          <a:blip r:embed="rId23"/>
          <a:srcRect l="0" t="0" r="0" b="0"/>
          <a:stretch>
            <a:fillRect/>
          </a:stretch>
        </p:blipFill>
        <p:spPr>
          <a:xfrm flipH="false" flipV="false" rot="0">
            <a:off x="16469504" y="2995851"/>
            <a:ext cx="640082" cy="784064"/>
          </a:xfrm>
          <a:prstGeom prst="rect">
            <a:avLst/>
          </a:prstGeom>
        </p:spPr>
      </p:pic>
      <p:pic>
        <p:nvPicPr>
          <p:cNvPr name="Picture 24" id="24"/>
          <p:cNvPicPr>
            <a:picLocks noChangeAspect="true"/>
          </p:cNvPicPr>
          <p:nvPr/>
        </p:nvPicPr>
        <p:blipFill>
          <a:blip r:embed="rId24"/>
          <a:srcRect l="0" t="0" r="0" b="0"/>
          <a:stretch>
            <a:fillRect/>
          </a:stretch>
        </p:blipFill>
        <p:spPr>
          <a:xfrm flipH="false" flipV="false" rot="0">
            <a:off x="8801900" y="3031120"/>
            <a:ext cx="675993" cy="746579"/>
          </a:xfrm>
          <a:prstGeom prst="rect">
            <a:avLst/>
          </a:prstGeom>
        </p:spPr>
      </p:pic>
      <p:pic>
        <p:nvPicPr>
          <p:cNvPr name="Picture 25" id="25"/>
          <p:cNvPicPr>
            <a:picLocks noChangeAspect="true"/>
          </p:cNvPicPr>
          <p:nvPr/>
        </p:nvPicPr>
        <p:blipFill>
          <a:blip r:embed="rId25"/>
          <a:srcRect l="0" t="0" r="0" b="0"/>
          <a:stretch>
            <a:fillRect/>
          </a:stretch>
        </p:blipFill>
        <p:spPr>
          <a:xfrm flipH="false" flipV="false" rot="0">
            <a:off x="10375107" y="8293754"/>
            <a:ext cx="644358" cy="784064"/>
          </a:xfrm>
          <a:prstGeom prst="rect">
            <a:avLst/>
          </a:prstGeom>
        </p:spPr>
      </p:pic>
      <p:pic>
        <p:nvPicPr>
          <p:cNvPr name="Picture 26" id="26"/>
          <p:cNvPicPr>
            <a:picLocks noChangeAspect="true"/>
          </p:cNvPicPr>
          <p:nvPr/>
        </p:nvPicPr>
        <p:blipFill>
          <a:blip r:embed="rId26"/>
          <a:srcRect l="0" t="0" r="0" b="0"/>
          <a:stretch>
            <a:fillRect/>
          </a:stretch>
        </p:blipFill>
        <p:spPr>
          <a:xfrm flipH="false" flipV="false" rot="0">
            <a:off x="11879767" y="8293754"/>
            <a:ext cx="567377" cy="784064"/>
          </a:xfrm>
          <a:prstGeom prst="rect">
            <a:avLst/>
          </a:prstGeom>
        </p:spPr>
      </p:pic>
      <p:pic>
        <p:nvPicPr>
          <p:cNvPr name="Picture 27" id="27"/>
          <p:cNvPicPr>
            <a:picLocks noChangeAspect="true"/>
          </p:cNvPicPr>
          <p:nvPr/>
        </p:nvPicPr>
        <p:blipFill>
          <a:blip r:embed="rId27"/>
          <a:srcRect l="0" t="0" r="0" b="0"/>
          <a:stretch>
            <a:fillRect/>
          </a:stretch>
        </p:blipFill>
        <p:spPr>
          <a:xfrm flipH="false" flipV="false" rot="0">
            <a:off x="13336954" y="8293754"/>
            <a:ext cx="894679" cy="784064"/>
          </a:xfrm>
          <a:prstGeom prst="rect">
            <a:avLst/>
          </a:prstGeom>
        </p:spPr>
      </p:pic>
      <p:pic>
        <p:nvPicPr>
          <p:cNvPr name="Picture 28" id="28"/>
          <p:cNvPicPr>
            <a:picLocks noChangeAspect="true"/>
          </p:cNvPicPr>
          <p:nvPr/>
        </p:nvPicPr>
        <p:blipFill>
          <a:blip r:embed="rId28"/>
          <a:srcRect l="0" t="0" r="0" b="0"/>
          <a:stretch>
            <a:fillRect/>
          </a:stretch>
        </p:blipFill>
        <p:spPr>
          <a:xfrm flipH="false" flipV="false" rot="0">
            <a:off x="15041638" y="8293754"/>
            <a:ext cx="642933" cy="784064"/>
          </a:xfrm>
          <a:prstGeom prst="rect">
            <a:avLst/>
          </a:prstGeom>
        </p:spPr>
      </p:pic>
      <p:pic>
        <p:nvPicPr>
          <p:cNvPr name="Picture 29" id="29"/>
          <p:cNvPicPr>
            <a:picLocks noChangeAspect="true"/>
          </p:cNvPicPr>
          <p:nvPr/>
        </p:nvPicPr>
        <p:blipFill>
          <a:blip r:embed="rId29"/>
          <a:srcRect l="0" t="0" r="0" b="0"/>
          <a:stretch>
            <a:fillRect/>
          </a:stretch>
        </p:blipFill>
        <p:spPr>
          <a:xfrm flipH="false" flipV="false" rot="0">
            <a:off x="16612061" y="8293754"/>
            <a:ext cx="354967" cy="784064"/>
          </a:xfrm>
          <a:prstGeom prst="rect">
            <a:avLst/>
          </a:prstGeom>
        </p:spPr>
      </p:pic>
      <p:pic>
        <p:nvPicPr>
          <p:cNvPr name="Picture 30" id="30"/>
          <p:cNvPicPr>
            <a:picLocks noChangeAspect="true"/>
          </p:cNvPicPr>
          <p:nvPr/>
        </p:nvPicPr>
        <p:blipFill>
          <a:blip r:embed="rId30"/>
          <a:srcRect l="0" t="0" r="0" b="0"/>
          <a:stretch>
            <a:fillRect/>
          </a:stretch>
        </p:blipFill>
        <p:spPr>
          <a:xfrm flipH="false" flipV="false" rot="0">
            <a:off x="8797828" y="8331240"/>
            <a:ext cx="684138" cy="746579"/>
          </a:xfrm>
          <a:prstGeom prst="rect">
            <a:avLst/>
          </a:prstGeom>
        </p:spPr>
      </p:pic>
      <p:sp>
        <p:nvSpPr>
          <p:cNvPr name="AutoShape 31" id="31"/>
          <p:cNvSpPr/>
          <p:nvPr/>
        </p:nvSpPr>
        <p:spPr>
          <a:xfrm rot="0">
            <a:off x="0" y="0"/>
            <a:ext cx="7657654" cy="10287000"/>
          </a:xfrm>
          <a:prstGeom prst="rect">
            <a:avLst/>
          </a:prstGeom>
          <a:solidFill>
            <a:srgbClr val="189F87"/>
          </a:solidFill>
        </p:spPr>
      </p:sp>
      <p:grpSp>
        <p:nvGrpSpPr>
          <p:cNvPr name="Group 32" id="32"/>
          <p:cNvGrpSpPr/>
          <p:nvPr/>
        </p:nvGrpSpPr>
        <p:grpSpPr>
          <a:xfrm rot="0">
            <a:off x="462877" y="1775885"/>
            <a:ext cx="6731900" cy="5913412"/>
            <a:chOff x="0" y="0"/>
            <a:chExt cx="8975867" cy="7884549"/>
          </a:xfrm>
        </p:grpSpPr>
        <p:sp>
          <p:nvSpPr>
            <p:cNvPr name="TextBox 33" id="33"/>
            <p:cNvSpPr txBox="true"/>
            <p:nvPr/>
          </p:nvSpPr>
          <p:spPr>
            <a:xfrm rot="0">
              <a:off x="0" y="1937927"/>
              <a:ext cx="8975867" cy="5946622"/>
            </a:xfrm>
            <a:prstGeom prst="rect">
              <a:avLst/>
            </a:prstGeom>
          </p:spPr>
          <p:txBody>
            <a:bodyPr anchor="t" rtlCol="false" tIns="0" lIns="0" bIns="0" rIns="0">
              <a:spAutoFit/>
            </a:bodyPr>
            <a:lstStyle/>
            <a:p>
              <a:pPr>
                <a:lnSpc>
                  <a:spcPts val="3939"/>
                </a:lnSpc>
              </a:pPr>
              <a:r>
                <a:rPr lang="en-US" sz="2626">
                  <a:solidFill>
                    <a:srgbClr val="FFFFFF"/>
                  </a:solidFill>
                  <a:latin typeface="Aileron Regular"/>
                </a:rPr>
                <a:t>https://acikerisim.sakarya.edu.tr/handle/20.500.12619/74753</a:t>
              </a:r>
            </a:p>
            <a:p>
              <a:pPr>
                <a:lnSpc>
                  <a:spcPts val="3939"/>
                </a:lnSpc>
              </a:pPr>
            </a:p>
            <a:p>
              <a:pPr>
                <a:lnSpc>
                  <a:spcPts val="3939"/>
                </a:lnSpc>
              </a:pPr>
              <a:r>
                <a:rPr lang="en-US" sz="2626">
                  <a:solidFill>
                    <a:srgbClr val="FFFFFF"/>
                  </a:solidFill>
                  <a:latin typeface="Aileron Regular"/>
                </a:rPr>
                <a:t>https://www.tavsiyeediyorum.com/makale_21455.htm</a:t>
              </a:r>
            </a:p>
            <a:p>
              <a:pPr>
                <a:lnSpc>
                  <a:spcPts val="3939"/>
                </a:lnSpc>
              </a:pPr>
            </a:p>
            <a:p>
              <a:pPr>
                <a:lnSpc>
                  <a:spcPts val="3939"/>
                </a:lnSpc>
              </a:pPr>
              <a:r>
                <a:rPr lang="en-US" sz="2626">
                  <a:solidFill>
                    <a:srgbClr val="FFFFFF"/>
                  </a:solidFill>
                  <a:latin typeface="Aileron Regular"/>
                </a:rPr>
                <a:t>https://slideplayer.biz.tr/slide/10394518/</a:t>
              </a:r>
            </a:p>
            <a:p>
              <a:pPr>
                <a:lnSpc>
                  <a:spcPts val="3939"/>
                </a:lnSpc>
              </a:pPr>
            </a:p>
            <a:p>
              <a:pPr>
                <a:lnSpc>
                  <a:spcPts val="3939"/>
                </a:lnSpc>
              </a:pPr>
              <a:r>
                <a:rPr lang="en-US" sz="2626">
                  <a:solidFill>
                    <a:srgbClr val="FFFFFF"/>
                  </a:solidFill>
                  <a:latin typeface="Aileron Regular"/>
                </a:rPr>
                <a:t>https://tuba-aydin.com/yilmazlik/</a:t>
              </a:r>
            </a:p>
          </p:txBody>
        </p:sp>
        <p:sp>
          <p:nvSpPr>
            <p:cNvPr name="TextBox 34" id="34"/>
            <p:cNvSpPr txBox="true"/>
            <p:nvPr/>
          </p:nvSpPr>
          <p:spPr>
            <a:xfrm rot="0">
              <a:off x="0" y="76200"/>
              <a:ext cx="8975867" cy="1534031"/>
            </a:xfrm>
            <a:prstGeom prst="rect">
              <a:avLst/>
            </a:prstGeom>
          </p:spPr>
          <p:txBody>
            <a:bodyPr anchor="t" rtlCol="false" tIns="0" lIns="0" bIns="0" rIns="0">
              <a:spAutoFit/>
            </a:bodyPr>
            <a:lstStyle/>
            <a:p>
              <a:pPr>
                <a:lnSpc>
                  <a:spcPts val="8804"/>
                </a:lnSpc>
              </a:pPr>
              <a:r>
                <a:rPr lang="en-US" sz="8004">
                  <a:solidFill>
                    <a:srgbClr val="FEF4D6"/>
                  </a:solidFill>
                  <a:latin typeface="Poetsen Bold"/>
                </a:rPr>
                <a:t>KAYNAKÇA</a:t>
              </a:r>
            </a:p>
          </p:txBody>
        </p:sp>
      </p:grpSp>
      <p:pic>
        <p:nvPicPr>
          <p:cNvPr name="Picture 35" id="35"/>
          <p:cNvPicPr>
            <a:picLocks noChangeAspect="true"/>
          </p:cNvPicPr>
          <p:nvPr/>
        </p:nvPicPr>
        <p:blipFill>
          <a:blip r:embed="rId31"/>
          <a:srcRect l="0" t="0" r="0" b="0"/>
          <a:stretch>
            <a:fillRect/>
          </a:stretch>
        </p:blipFill>
        <p:spPr>
          <a:xfrm flipH="false" flipV="false" rot="0">
            <a:off x="16871603" y="125261"/>
            <a:ext cx="1416397" cy="1324331"/>
          </a:xfrm>
          <a:prstGeom prst="rect">
            <a:avLst/>
          </a:prstGeom>
        </p:spPr>
      </p:pic>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189F8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4308366">
            <a:off x="-604814" y="-97792"/>
            <a:ext cx="3267029" cy="3094767"/>
          </a:xfrm>
          <a:prstGeom prst="rect">
            <a:avLst/>
          </a:prstGeom>
        </p:spPr>
      </p:pic>
      <p:pic>
        <p:nvPicPr>
          <p:cNvPr name="Picture 3" id="3"/>
          <p:cNvPicPr>
            <a:picLocks noChangeAspect="true"/>
          </p:cNvPicPr>
          <p:nvPr/>
        </p:nvPicPr>
        <p:blipFill>
          <a:blip r:embed="rId2"/>
          <a:srcRect l="0" t="0" r="0" b="0"/>
          <a:stretch>
            <a:fillRect/>
          </a:stretch>
        </p:blipFill>
        <p:spPr>
          <a:xfrm flipH="false" flipV="false" rot="-9172708">
            <a:off x="16006786" y="5718038"/>
            <a:ext cx="3267029" cy="3094767"/>
          </a:xfrm>
          <a:prstGeom prst="rect">
            <a:avLst/>
          </a:prstGeom>
        </p:spPr>
      </p:pic>
      <p:grpSp>
        <p:nvGrpSpPr>
          <p:cNvPr name="Group 4" id="4"/>
          <p:cNvGrpSpPr/>
          <p:nvPr/>
        </p:nvGrpSpPr>
        <p:grpSpPr>
          <a:xfrm rot="0">
            <a:off x="0" y="9466902"/>
            <a:ext cx="18288000" cy="820098"/>
            <a:chOff x="0" y="0"/>
            <a:chExt cx="6555032" cy="293951"/>
          </a:xfrm>
        </p:grpSpPr>
        <p:sp>
          <p:nvSpPr>
            <p:cNvPr name="Freeform 5" id="5"/>
            <p:cNvSpPr/>
            <p:nvPr/>
          </p:nvSpPr>
          <p:spPr>
            <a:xfrm>
              <a:off x="0" y="0"/>
              <a:ext cx="6555032" cy="293951"/>
            </a:xfrm>
            <a:custGeom>
              <a:avLst/>
              <a:gdLst/>
              <a:ahLst/>
              <a:cxnLst/>
              <a:rect r="r" b="b" t="t" l="l"/>
              <a:pathLst>
                <a:path h="293951" w="6555032">
                  <a:moveTo>
                    <a:pt x="0" y="0"/>
                  </a:moveTo>
                  <a:lnTo>
                    <a:pt x="6555032" y="0"/>
                  </a:lnTo>
                  <a:lnTo>
                    <a:pt x="6555032" y="293951"/>
                  </a:lnTo>
                  <a:lnTo>
                    <a:pt x="0" y="293951"/>
                  </a:lnTo>
                  <a:close/>
                </a:path>
              </a:pathLst>
            </a:custGeom>
            <a:solidFill>
              <a:srgbClr val="1C4F59"/>
            </a:solidFill>
          </p:spPr>
        </p:sp>
      </p:grpSp>
      <p:pic>
        <p:nvPicPr>
          <p:cNvPr name="Picture 6" id="6"/>
          <p:cNvPicPr>
            <a:picLocks noChangeAspect="true"/>
          </p:cNvPicPr>
          <p:nvPr/>
        </p:nvPicPr>
        <p:blipFill>
          <a:blip r:embed="rId3"/>
          <a:srcRect l="0" t="0" r="0" b="0"/>
          <a:stretch>
            <a:fillRect/>
          </a:stretch>
        </p:blipFill>
        <p:spPr>
          <a:xfrm flipH="false" flipV="false" rot="0">
            <a:off x="5687917" y="7514551"/>
            <a:ext cx="1985355" cy="2188267"/>
          </a:xfrm>
          <a:prstGeom prst="rect">
            <a:avLst/>
          </a:prstGeom>
        </p:spPr>
      </p:pic>
      <p:pic>
        <p:nvPicPr>
          <p:cNvPr name="Picture 7" id="7"/>
          <p:cNvPicPr>
            <a:picLocks noChangeAspect="true"/>
          </p:cNvPicPr>
          <p:nvPr/>
        </p:nvPicPr>
        <p:blipFill>
          <a:blip r:embed="rId4"/>
          <a:srcRect l="0" t="0" r="0" b="0"/>
          <a:stretch>
            <a:fillRect/>
          </a:stretch>
        </p:blipFill>
        <p:spPr>
          <a:xfrm flipH="false" flipV="false" rot="0">
            <a:off x="16871603" y="125261"/>
            <a:ext cx="1416397" cy="1324331"/>
          </a:xfrm>
          <a:prstGeom prst="rect">
            <a:avLst/>
          </a:prstGeom>
        </p:spPr>
      </p:pic>
      <p:sp>
        <p:nvSpPr>
          <p:cNvPr name="TextBox 8" id="8"/>
          <p:cNvSpPr txBox="true"/>
          <p:nvPr/>
        </p:nvSpPr>
        <p:spPr>
          <a:xfrm rot="0">
            <a:off x="3347604" y="3570309"/>
            <a:ext cx="11592792" cy="1254760"/>
          </a:xfrm>
          <a:prstGeom prst="rect">
            <a:avLst/>
          </a:prstGeom>
        </p:spPr>
        <p:txBody>
          <a:bodyPr anchor="t" rtlCol="false" tIns="0" lIns="0" bIns="0" rIns="0">
            <a:spAutoFit/>
          </a:bodyPr>
          <a:lstStyle/>
          <a:p>
            <a:pPr algn="ctr">
              <a:lnSpc>
                <a:spcPts val="9680"/>
              </a:lnSpc>
            </a:pPr>
            <a:r>
              <a:rPr lang="en-US" sz="8800">
                <a:solidFill>
                  <a:srgbClr val="FEF4D6"/>
                </a:solidFill>
                <a:latin typeface="Poetsen"/>
              </a:rPr>
              <a:t>TEŞEKKÜRLER...</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8ACFD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0" y="1525437"/>
            <a:ext cx="5833788" cy="4094258"/>
          </a:xfrm>
          <a:prstGeom prst="rect">
            <a:avLst/>
          </a:prstGeom>
        </p:spPr>
      </p:pic>
      <p:grpSp>
        <p:nvGrpSpPr>
          <p:cNvPr name="Group 3" id="3"/>
          <p:cNvGrpSpPr/>
          <p:nvPr/>
        </p:nvGrpSpPr>
        <p:grpSpPr>
          <a:xfrm rot="0">
            <a:off x="0" y="9466902"/>
            <a:ext cx="18288000" cy="820098"/>
            <a:chOff x="0" y="0"/>
            <a:chExt cx="6555032" cy="293951"/>
          </a:xfrm>
        </p:grpSpPr>
        <p:sp>
          <p:nvSpPr>
            <p:cNvPr name="Freeform 4" id="4"/>
            <p:cNvSpPr/>
            <p:nvPr/>
          </p:nvSpPr>
          <p:spPr>
            <a:xfrm>
              <a:off x="0" y="0"/>
              <a:ext cx="6555032" cy="293951"/>
            </a:xfrm>
            <a:custGeom>
              <a:avLst/>
              <a:gdLst/>
              <a:ahLst/>
              <a:cxnLst/>
              <a:rect r="r" b="b" t="t" l="l"/>
              <a:pathLst>
                <a:path h="293951" w="6555032">
                  <a:moveTo>
                    <a:pt x="0" y="0"/>
                  </a:moveTo>
                  <a:lnTo>
                    <a:pt x="6555032" y="0"/>
                  </a:lnTo>
                  <a:lnTo>
                    <a:pt x="6555032" y="293951"/>
                  </a:lnTo>
                  <a:lnTo>
                    <a:pt x="0" y="293951"/>
                  </a:lnTo>
                  <a:close/>
                </a:path>
              </a:pathLst>
            </a:custGeom>
            <a:solidFill>
              <a:srgbClr val="FADECC"/>
            </a:solidFill>
          </p:spPr>
        </p:sp>
      </p:grpSp>
      <p:grpSp>
        <p:nvGrpSpPr>
          <p:cNvPr name="Group 5" id="5"/>
          <p:cNvGrpSpPr/>
          <p:nvPr/>
        </p:nvGrpSpPr>
        <p:grpSpPr>
          <a:xfrm rot="0">
            <a:off x="8188717" y="1028700"/>
            <a:ext cx="9373242" cy="8105502"/>
            <a:chOff x="0" y="0"/>
            <a:chExt cx="12497656" cy="10807336"/>
          </a:xfrm>
        </p:grpSpPr>
        <p:sp>
          <p:nvSpPr>
            <p:cNvPr name="TextBox 6" id="6"/>
            <p:cNvSpPr txBox="true"/>
            <p:nvPr/>
          </p:nvSpPr>
          <p:spPr>
            <a:xfrm rot="0">
              <a:off x="0" y="-9525"/>
              <a:ext cx="12497656" cy="2794749"/>
            </a:xfrm>
            <a:prstGeom prst="rect">
              <a:avLst/>
            </a:prstGeom>
          </p:spPr>
          <p:txBody>
            <a:bodyPr anchor="t" rtlCol="false" tIns="0" lIns="0" bIns="0" rIns="0">
              <a:spAutoFit/>
            </a:bodyPr>
            <a:lstStyle/>
            <a:p>
              <a:pPr algn="ctr">
                <a:lnSpc>
                  <a:spcPts val="8256"/>
                </a:lnSpc>
              </a:pPr>
              <a:r>
                <a:rPr lang="en-US" sz="6880">
                  <a:solidFill>
                    <a:srgbClr val="1C4F59"/>
                  </a:solidFill>
                  <a:latin typeface="Poetsen Bold"/>
                </a:rPr>
                <a:t>Psikolojik sağlamlık nedir?</a:t>
              </a:r>
            </a:p>
          </p:txBody>
        </p:sp>
        <p:grpSp>
          <p:nvGrpSpPr>
            <p:cNvPr name="Group 7" id="7"/>
            <p:cNvGrpSpPr/>
            <p:nvPr/>
          </p:nvGrpSpPr>
          <p:grpSpPr>
            <a:xfrm rot="0">
              <a:off x="0" y="3590076"/>
              <a:ext cx="12497656" cy="7035647"/>
              <a:chOff x="0" y="0"/>
              <a:chExt cx="4366295" cy="2458038"/>
            </a:xfrm>
          </p:grpSpPr>
          <p:sp>
            <p:nvSpPr>
              <p:cNvPr name="Freeform 8" id="8"/>
              <p:cNvSpPr/>
              <p:nvPr/>
            </p:nvSpPr>
            <p:spPr>
              <a:xfrm>
                <a:off x="0" y="0"/>
                <a:ext cx="4366295" cy="2458038"/>
              </a:xfrm>
              <a:custGeom>
                <a:avLst/>
                <a:gdLst/>
                <a:ahLst/>
                <a:cxnLst/>
                <a:rect r="r" b="b" t="t" l="l"/>
                <a:pathLst>
                  <a:path h="2458038" w="4366295">
                    <a:moveTo>
                      <a:pt x="4241834" y="2458038"/>
                    </a:moveTo>
                    <a:lnTo>
                      <a:pt x="124460" y="2458038"/>
                    </a:lnTo>
                    <a:cubicBezTo>
                      <a:pt x="55880" y="2458038"/>
                      <a:pt x="0" y="2402158"/>
                      <a:pt x="0" y="2333578"/>
                    </a:cubicBezTo>
                    <a:lnTo>
                      <a:pt x="0" y="124460"/>
                    </a:lnTo>
                    <a:cubicBezTo>
                      <a:pt x="0" y="55880"/>
                      <a:pt x="55880" y="0"/>
                      <a:pt x="124460" y="0"/>
                    </a:cubicBezTo>
                    <a:lnTo>
                      <a:pt x="4241835" y="0"/>
                    </a:lnTo>
                    <a:cubicBezTo>
                      <a:pt x="4310415" y="0"/>
                      <a:pt x="4366295" y="55880"/>
                      <a:pt x="4366295" y="124460"/>
                    </a:cubicBezTo>
                    <a:lnTo>
                      <a:pt x="4366295" y="2333578"/>
                    </a:lnTo>
                    <a:cubicBezTo>
                      <a:pt x="4366295" y="2402158"/>
                      <a:pt x="4310415" y="2458038"/>
                      <a:pt x="4241835" y="2458038"/>
                    </a:cubicBezTo>
                    <a:close/>
                  </a:path>
                </a:pathLst>
              </a:custGeom>
              <a:solidFill>
                <a:srgbClr val="FFFFFF"/>
              </a:solidFill>
            </p:spPr>
          </p:sp>
        </p:grpSp>
        <p:sp>
          <p:nvSpPr>
            <p:cNvPr name="TextBox 9" id="9"/>
            <p:cNvSpPr txBox="true"/>
            <p:nvPr/>
          </p:nvSpPr>
          <p:spPr>
            <a:xfrm rot="0">
              <a:off x="1355194" y="4760751"/>
              <a:ext cx="9787268" cy="6046585"/>
            </a:xfrm>
            <a:prstGeom prst="rect">
              <a:avLst/>
            </a:prstGeom>
          </p:spPr>
          <p:txBody>
            <a:bodyPr anchor="t" rtlCol="false" tIns="0" lIns="0" bIns="0" rIns="0">
              <a:spAutoFit/>
            </a:bodyPr>
            <a:lstStyle/>
            <a:p>
              <a:pPr>
                <a:lnSpc>
                  <a:spcPts val="5160"/>
                </a:lnSpc>
              </a:pPr>
              <a:r>
                <a:rPr lang="en-US" sz="3440">
                  <a:solidFill>
                    <a:srgbClr val="1C4F59"/>
                  </a:solidFill>
                  <a:latin typeface="Aileron Regular"/>
                </a:rPr>
                <a:t>St</a:t>
              </a:r>
              <a:r>
                <a:rPr lang="en-US" sz="3440">
                  <a:solidFill>
                    <a:srgbClr val="1C4F59"/>
                  </a:solidFill>
                  <a:latin typeface="Aileron Regular"/>
                </a:rPr>
                <a:t>resli yaşam deneyimlerine, olumsuz zorlu yaşam koşullarına rağmen mevcut zorlukların üstesinden gelebilen, bireylerin ayakta kalmalarını sağlayan, geliştirilebilir tutum ve becerilere sahip olmak olarak ifade edilebilir.</a:t>
              </a:r>
            </a:p>
          </p:txBody>
        </p:sp>
      </p:grpSp>
      <p:pic>
        <p:nvPicPr>
          <p:cNvPr name="Picture 10" id="10"/>
          <p:cNvPicPr>
            <a:picLocks noChangeAspect="true"/>
          </p:cNvPicPr>
          <p:nvPr/>
        </p:nvPicPr>
        <p:blipFill>
          <a:blip r:embed="rId3"/>
          <a:srcRect l="0" t="0" r="0" b="0"/>
          <a:stretch>
            <a:fillRect/>
          </a:stretch>
        </p:blipFill>
        <p:spPr>
          <a:xfrm flipH="false" flipV="false" rot="0">
            <a:off x="4196777" y="1974961"/>
            <a:ext cx="4595125" cy="7283339"/>
          </a:xfrm>
          <a:prstGeom prst="rect">
            <a:avLst/>
          </a:prstGeom>
        </p:spPr>
      </p:pic>
      <p:pic>
        <p:nvPicPr>
          <p:cNvPr name="Picture 11" id="11"/>
          <p:cNvPicPr>
            <a:picLocks noChangeAspect="true"/>
          </p:cNvPicPr>
          <p:nvPr/>
        </p:nvPicPr>
        <p:blipFill>
          <a:blip r:embed="rId4"/>
          <a:srcRect l="0" t="0" r="0" b="0"/>
          <a:stretch>
            <a:fillRect/>
          </a:stretch>
        </p:blipFill>
        <p:spPr>
          <a:xfrm flipH="false" flipV="false" rot="0">
            <a:off x="16871603" y="125261"/>
            <a:ext cx="1416397" cy="1324331"/>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89F87"/>
        </a:solidFill>
      </p:bgPr>
    </p:bg>
    <p:spTree>
      <p:nvGrpSpPr>
        <p:cNvPr id="1" name=""/>
        <p:cNvGrpSpPr/>
        <p:nvPr/>
      </p:nvGrpSpPr>
      <p:grpSpPr>
        <a:xfrm>
          <a:off x="0" y="0"/>
          <a:ext cx="0" cy="0"/>
          <a:chOff x="0" y="0"/>
          <a:chExt cx="0" cy="0"/>
        </a:xfrm>
      </p:grpSpPr>
      <p:grpSp>
        <p:nvGrpSpPr>
          <p:cNvPr name="Group 2" id="2"/>
          <p:cNvGrpSpPr/>
          <p:nvPr/>
        </p:nvGrpSpPr>
        <p:grpSpPr>
          <a:xfrm rot="0">
            <a:off x="0" y="9466902"/>
            <a:ext cx="18288000" cy="820098"/>
            <a:chOff x="0" y="0"/>
            <a:chExt cx="6555032" cy="293951"/>
          </a:xfrm>
        </p:grpSpPr>
        <p:sp>
          <p:nvSpPr>
            <p:cNvPr name="Freeform 3" id="3"/>
            <p:cNvSpPr/>
            <p:nvPr/>
          </p:nvSpPr>
          <p:spPr>
            <a:xfrm>
              <a:off x="0" y="0"/>
              <a:ext cx="6555032" cy="293951"/>
            </a:xfrm>
            <a:custGeom>
              <a:avLst/>
              <a:gdLst/>
              <a:ahLst/>
              <a:cxnLst/>
              <a:rect r="r" b="b" t="t" l="l"/>
              <a:pathLst>
                <a:path h="293951" w="6555032">
                  <a:moveTo>
                    <a:pt x="0" y="0"/>
                  </a:moveTo>
                  <a:lnTo>
                    <a:pt x="6555032" y="0"/>
                  </a:lnTo>
                  <a:lnTo>
                    <a:pt x="6555032" y="293951"/>
                  </a:lnTo>
                  <a:lnTo>
                    <a:pt x="0" y="293951"/>
                  </a:lnTo>
                  <a:close/>
                </a:path>
              </a:pathLst>
            </a:custGeom>
            <a:solidFill>
              <a:srgbClr val="1C4F59"/>
            </a:solidFill>
          </p:spPr>
        </p:sp>
      </p:grpSp>
      <p:grpSp>
        <p:nvGrpSpPr>
          <p:cNvPr name="Group 4" id="4"/>
          <p:cNvGrpSpPr/>
          <p:nvPr/>
        </p:nvGrpSpPr>
        <p:grpSpPr>
          <a:xfrm rot="0">
            <a:off x="1028700" y="2980705"/>
            <a:ext cx="16230600" cy="5334602"/>
            <a:chOff x="0" y="0"/>
            <a:chExt cx="8732589" cy="2870189"/>
          </a:xfrm>
        </p:grpSpPr>
        <p:sp>
          <p:nvSpPr>
            <p:cNvPr name="Freeform 5" id="5"/>
            <p:cNvSpPr/>
            <p:nvPr/>
          </p:nvSpPr>
          <p:spPr>
            <a:xfrm>
              <a:off x="0" y="0"/>
              <a:ext cx="8732589" cy="2870189"/>
            </a:xfrm>
            <a:custGeom>
              <a:avLst/>
              <a:gdLst/>
              <a:ahLst/>
              <a:cxnLst/>
              <a:rect r="r" b="b" t="t" l="l"/>
              <a:pathLst>
                <a:path h="2870189" w="8732589">
                  <a:moveTo>
                    <a:pt x="8608130" y="2870189"/>
                  </a:moveTo>
                  <a:lnTo>
                    <a:pt x="124460" y="2870189"/>
                  </a:lnTo>
                  <a:cubicBezTo>
                    <a:pt x="55880" y="2870189"/>
                    <a:pt x="0" y="2814309"/>
                    <a:pt x="0" y="2745729"/>
                  </a:cubicBezTo>
                  <a:lnTo>
                    <a:pt x="0" y="124460"/>
                  </a:lnTo>
                  <a:cubicBezTo>
                    <a:pt x="0" y="55880"/>
                    <a:pt x="55880" y="0"/>
                    <a:pt x="124460" y="0"/>
                  </a:cubicBezTo>
                  <a:lnTo>
                    <a:pt x="8608130" y="0"/>
                  </a:lnTo>
                  <a:cubicBezTo>
                    <a:pt x="8676710" y="0"/>
                    <a:pt x="8732589" y="55880"/>
                    <a:pt x="8732589" y="124460"/>
                  </a:cubicBezTo>
                  <a:lnTo>
                    <a:pt x="8732589" y="2745729"/>
                  </a:lnTo>
                  <a:cubicBezTo>
                    <a:pt x="8732589" y="2814309"/>
                    <a:pt x="8676710" y="2870189"/>
                    <a:pt x="8608130" y="2870189"/>
                  </a:cubicBezTo>
                  <a:close/>
                </a:path>
              </a:pathLst>
            </a:custGeom>
            <a:solidFill>
              <a:srgbClr val="FFFFFF"/>
            </a:solidFill>
          </p:spPr>
        </p:sp>
      </p:grpSp>
      <p:sp>
        <p:nvSpPr>
          <p:cNvPr name="TextBox 6" id="6"/>
          <p:cNvSpPr txBox="true"/>
          <p:nvPr/>
        </p:nvSpPr>
        <p:spPr>
          <a:xfrm rot="0">
            <a:off x="2425647" y="3201433"/>
            <a:ext cx="14236915" cy="4773930"/>
          </a:xfrm>
          <a:prstGeom prst="rect">
            <a:avLst/>
          </a:prstGeom>
        </p:spPr>
        <p:txBody>
          <a:bodyPr anchor="t" rtlCol="false" tIns="0" lIns="0" bIns="0" rIns="0">
            <a:spAutoFit/>
          </a:bodyPr>
          <a:lstStyle/>
          <a:p>
            <a:pPr>
              <a:lnSpc>
                <a:spcPts val="6300"/>
              </a:lnSpc>
            </a:pPr>
            <a:r>
              <a:rPr lang="en-US" sz="4200">
                <a:solidFill>
                  <a:srgbClr val="1C4F59"/>
                </a:solidFill>
                <a:latin typeface="Aileron Regular"/>
              </a:rPr>
              <a:t>Haya</a:t>
            </a:r>
            <a:r>
              <a:rPr lang="en-US" sz="4200" u="none">
                <a:solidFill>
                  <a:srgbClr val="1C4F59"/>
                </a:solidFill>
                <a:latin typeface="Aileron Regular"/>
              </a:rPr>
              <a:t>tımızda birçok olumsuz olayla karşılaşabiliyoruz, yas, çatışmalar, doğal felaketler, ilişki problemleri...</a:t>
            </a:r>
          </a:p>
          <a:p>
            <a:pPr>
              <a:lnSpc>
                <a:spcPts val="6300"/>
              </a:lnSpc>
            </a:pPr>
            <a:r>
              <a:rPr lang="en-US" sz="4200" u="none">
                <a:solidFill>
                  <a:srgbClr val="1C4F59"/>
                </a:solidFill>
                <a:latin typeface="Aileron Regular"/>
              </a:rPr>
              <a:t>Bu tür olayların engellenmesi bazen imkansızdır. Kimileri karşılaştıkları zorlukları çabucak atlatarak eski sağlıklarına kavuşurken, diğerleri desteğe ihtiyaç duyarlar. Peki bu fark neden kaynaklanıyor? Siz hangi grupsunuz?</a:t>
            </a:r>
          </a:p>
        </p:txBody>
      </p:sp>
      <p:pic>
        <p:nvPicPr>
          <p:cNvPr name="Picture 7" id="7"/>
          <p:cNvPicPr>
            <a:picLocks noChangeAspect="true"/>
          </p:cNvPicPr>
          <p:nvPr/>
        </p:nvPicPr>
        <p:blipFill>
          <a:blip r:embed="rId2"/>
          <a:srcRect l="0" t="0" r="0" b="0"/>
          <a:stretch>
            <a:fillRect/>
          </a:stretch>
        </p:blipFill>
        <p:spPr>
          <a:xfrm flipH="false" flipV="false" rot="-494793">
            <a:off x="893631" y="1836727"/>
            <a:ext cx="1785475" cy="2712738"/>
          </a:xfrm>
          <a:prstGeom prst="rect">
            <a:avLst/>
          </a:prstGeom>
        </p:spPr>
      </p:pic>
      <p:pic>
        <p:nvPicPr>
          <p:cNvPr name="Picture 8" id="8"/>
          <p:cNvPicPr>
            <a:picLocks noChangeAspect="true"/>
          </p:cNvPicPr>
          <p:nvPr/>
        </p:nvPicPr>
        <p:blipFill>
          <a:blip r:embed="rId3"/>
          <a:srcRect l="0" t="0" r="0" b="0"/>
          <a:stretch>
            <a:fillRect/>
          </a:stretch>
        </p:blipFill>
        <p:spPr>
          <a:xfrm flipH="false" flipV="false" rot="507119">
            <a:off x="15588798" y="6791856"/>
            <a:ext cx="2147527" cy="2367014"/>
          </a:xfrm>
          <a:prstGeom prst="rect">
            <a:avLst/>
          </a:prstGeom>
        </p:spPr>
      </p:pic>
      <p:pic>
        <p:nvPicPr>
          <p:cNvPr name="Picture 9" id="9"/>
          <p:cNvPicPr>
            <a:picLocks noChangeAspect="true"/>
          </p:cNvPicPr>
          <p:nvPr/>
        </p:nvPicPr>
        <p:blipFill>
          <a:blip r:embed="rId4"/>
          <a:srcRect l="0" t="0" r="0" b="0"/>
          <a:stretch>
            <a:fillRect/>
          </a:stretch>
        </p:blipFill>
        <p:spPr>
          <a:xfrm flipH="false" flipV="false" rot="0">
            <a:off x="16871603" y="125261"/>
            <a:ext cx="1416397" cy="1324331"/>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EF4D6"/>
        </a:solidFill>
      </p:bgPr>
    </p:bg>
    <p:spTree>
      <p:nvGrpSpPr>
        <p:cNvPr id="1" name=""/>
        <p:cNvGrpSpPr/>
        <p:nvPr/>
      </p:nvGrpSpPr>
      <p:grpSpPr>
        <a:xfrm>
          <a:off x="0" y="0"/>
          <a:ext cx="0" cy="0"/>
          <a:chOff x="0" y="0"/>
          <a:chExt cx="0" cy="0"/>
        </a:xfrm>
      </p:grpSpPr>
      <p:grpSp>
        <p:nvGrpSpPr>
          <p:cNvPr name="Group 2" id="2"/>
          <p:cNvGrpSpPr/>
          <p:nvPr/>
        </p:nvGrpSpPr>
        <p:grpSpPr>
          <a:xfrm rot="0">
            <a:off x="1396358" y="3527796"/>
            <a:ext cx="4448774" cy="4244846"/>
            <a:chOff x="0" y="0"/>
            <a:chExt cx="2393585" cy="2283865"/>
          </a:xfrm>
        </p:grpSpPr>
        <p:sp>
          <p:nvSpPr>
            <p:cNvPr name="Freeform 3" id="3"/>
            <p:cNvSpPr/>
            <p:nvPr/>
          </p:nvSpPr>
          <p:spPr>
            <a:xfrm>
              <a:off x="0" y="0"/>
              <a:ext cx="2393585" cy="2283865"/>
            </a:xfrm>
            <a:custGeom>
              <a:avLst/>
              <a:gdLst/>
              <a:ahLst/>
              <a:cxnLst/>
              <a:rect r="r" b="b" t="t" l="l"/>
              <a:pathLst>
                <a:path h="2283865" w="2393585">
                  <a:moveTo>
                    <a:pt x="2269125" y="2283865"/>
                  </a:moveTo>
                  <a:lnTo>
                    <a:pt x="124460" y="2283865"/>
                  </a:lnTo>
                  <a:cubicBezTo>
                    <a:pt x="55880" y="2283865"/>
                    <a:pt x="0" y="2227985"/>
                    <a:pt x="0" y="2159405"/>
                  </a:cubicBezTo>
                  <a:lnTo>
                    <a:pt x="0" y="124460"/>
                  </a:lnTo>
                  <a:cubicBezTo>
                    <a:pt x="0" y="55880"/>
                    <a:pt x="55880" y="0"/>
                    <a:pt x="124460" y="0"/>
                  </a:cubicBezTo>
                  <a:lnTo>
                    <a:pt x="2269125" y="0"/>
                  </a:lnTo>
                  <a:cubicBezTo>
                    <a:pt x="2337705" y="0"/>
                    <a:pt x="2393585" y="55880"/>
                    <a:pt x="2393585" y="124460"/>
                  </a:cubicBezTo>
                  <a:lnTo>
                    <a:pt x="2393585" y="2159405"/>
                  </a:lnTo>
                  <a:cubicBezTo>
                    <a:pt x="2393585" y="2227985"/>
                    <a:pt x="2337705" y="2283865"/>
                    <a:pt x="2269125" y="2283865"/>
                  </a:cubicBezTo>
                  <a:close/>
                </a:path>
              </a:pathLst>
            </a:custGeom>
            <a:solidFill>
              <a:srgbClr val="FFFFFF"/>
            </a:solidFill>
          </p:spPr>
        </p:sp>
      </p:grpSp>
      <p:sp>
        <p:nvSpPr>
          <p:cNvPr name="TextBox 4" id="4"/>
          <p:cNvSpPr txBox="true"/>
          <p:nvPr/>
        </p:nvSpPr>
        <p:spPr>
          <a:xfrm rot="0">
            <a:off x="1878764" y="4245466"/>
            <a:ext cx="3775382" cy="2065401"/>
          </a:xfrm>
          <a:prstGeom prst="rect">
            <a:avLst/>
          </a:prstGeom>
        </p:spPr>
        <p:txBody>
          <a:bodyPr anchor="t" rtlCol="false" tIns="0" lIns="0" bIns="0" rIns="0">
            <a:spAutoFit/>
          </a:bodyPr>
          <a:lstStyle/>
          <a:p>
            <a:pPr>
              <a:lnSpc>
                <a:spcPts val="5472"/>
              </a:lnSpc>
            </a:pPr>
            <a:r>
              <a:rPr lang="en-US" sz="4800">
                <a:solidFill>
                  <a:srgbClr val="ED5D3D"/>
                </a:solidFill>
                <a:latin typeface="Aileron Regular Bold"/>
              </a:rPr>
              <a:t>BİREYSEL RİSK FAKTÖRLERİ</a:t>
            </a:r>
          </a:p>
        </p:txBody>
      </p:sp>
      <p:grpSp>
        <p:nvGrpSpPr>
          <p:cNvPr name="Group 5" id="5"/>
          <p:cNvGrpSpPr/>
          <p:nvPr/>
        </p:nvGrpSpPr>
        <p:grpSpPr>
          <a:xfrm rot="0">
            <a:off x="6929760" y="3527796"/>
            <a:ext cx="4448774" cy="4244846"/>
            <a:chOff x="0" y="0"/>
            <a:chExt cx="2393585" cy="2283865"/>
          </a:xfrm>
        </p:grpSpPr>
        <p:sp>
          <p:nvSpPr>
            <p:cNvPr name="Freeform 6" id="6"/>
            <p:cNvSpPr/>
            <p:nvPr/>
          </p:nvSpPr>
          <p:spPr>
            <a:xfrm>
              <a:off x="0" y="0"/>
              <a:ext cx="2393585" cy="2283865"/>
            </a:xfrm>
            <a:custGeom>
              <a:avLst/>
              <a:gdLst/>
              <a:ahLst/>
              <a:cxnLst/>
              <a:rect r="r" b="b" t="t" l="l"/>
              <a:pathLst>
                <a:path h="2283865" w="2393585">
                  <a:moveTo>
                    <a:pt x="2269125" y="2283865"/>
                  </a:moveTo>
                  <a:lnTo>
                    <a:pt x="124460" y="2283865"/>
                  </a:lnTo>
                  <a:cubicBezTo>
                    <a:pt x="55880" y="2283865"/>
                    <a:pt x="0" y="2227985"/>
                    <a:pt x="0" y="2159405"/>
                  </a:cubicBezTo>
                  <a:lnTo>
                    <a:pt x="0" y="124460"/>
                  </a:lnTo>
                  <a:cubicBezTo>
                    <a:pt x="0" y="55880"/>
                    <a:pt x="55880" y="0"/>
                    <a:pt x="124460" y="0"/>
                  </a:cubicBezTo>
                  <a:lnTo>
                    <a:pt x="2269125" y="0"/>
                  </a:lnTo>
                  <a:cubicBezTo>
                    <a:pt x="2337705" y="0"/>
                    <a:pt x="2393585" y="55880"/>
                    <a:pt x="2393585" y="124460"/>
                  </a:cubicBezTo>
                  <a:lnTo>
                    <a:pt x="2393585" y="2159405"/>
                  </a:lnTo>
                  <a:cubicBezTo>
                    <a:pt x="2393585" y="2227985"/>
                    <a:pt x="2337705" y="2283865"/>
                    <a:pt x="2269125" y="2283865"/>
                  </a:cubicBezTo>
                  <a:close/>
                </a:path>
              </a:pathLst>
            </a:custGeom>
            <a:solidFill>
              <a:srgbClr val="FFFFFF"/>
            </a:solidFill>
          </p:spPr>
        </p:sp>
      </p:grpSp>
      <p:grpSp>
        <p:nvGrpSpPr>
          <p:cNvPr name="Group 7" id="7"/>
          <p:cNvGrpSpPr/>
          <p:nvPr/>
        </p:nvGrpSpPr>
        <p:grpSpPr>
          <a:xfrm rot="0">
            <a:off x="12367913" y="3527796"/>
            <a:ext cx="4448774" cy="4244846"/>
            <a:chOff x="0" y="0"/>
            <a:chExt cx="2393585" cy="2283865"/>
          </a:xfrm>
        </p:grpSpPr>
        <p:sp>
          <p:nvSpPr>
            <p:cNvPr name="Freeform 8" id="8"/>
            <p:cNvSpPr/>
            <p:nvPr/>
          </p:nvSpPr>
          <p:spPr>
            <a:xfrm>
              <a:off x="0" y="0"/>
              <a:ext cx="2393585" cy="2283865"/>
            </a:xfrm>
            <a:custGeom>
              <a:avLst/>
              <a:gdLst/>
              <a:ahLst/>
              <a:cxnLst/>
              <a:rect r="r" b="b" t="t" l="l"/>
              <a:pathLst>
                <a:path h="2283865" w="2393585">
                  <a:moveTo>
                    <a:pt x="2269125" y="2283865"/>
                  </a:moveTo>
                  <a:lnTo>
                    <a:pt x="124460" y="2283865"/>
                  </a:lnTo>
                  <a:cubicBezTo>
                    <a:pt x="55880" y="2283865"/>
                    <a:pt x="0" y="2227985"/>
                    <a:pt x="0" y="2159405"/>
                  </a:cubicBezTo>
                  <a:lnTo>
                    <a:pt x="0" y="124460"/>
                  </a:lnTo>
                  <a:cubicBezTo>
                    <a:pt x="0" y="55880"/>
                    <a:pt x="55880" y="0"/>
                    <a:pt x="124460" y="0"/>
                  </a:cubicBezTo>
                  <a:lnTo>
                    <a:pt x="2269125" y="0"/>
                  </a:lnTo>
                  <a:cubicBezTo>
                    <a:pt x="2337705" y="0"/>
                    <a:pt x="2393585" y="55880"/>
                    <a:pt x="2393585" y="124460"/>
                  </a:cubicBezTo>
                  <a:lnTo>
                    <a:pt x="2393585" y="2159405"/>
                  </a:lnTo>
                  <a:cubicBezTo>
                    <a:pt x="2393585" y="2227985"/>
                    <a:pt x="2337705" y="2283865"/>
                    <a:pt x="2269125" y="2283865"/>
                  </a:cubicBezTo>
                  <a:close/>
                </a:path>
              </a:pathLst>
            </a:custGeom>
            <a:solidFill>
              <a:srgbClr val="FFFFFF"/>
            </a:solidFill>
          </p:spPr>
        </p:sp>
      </p:grpSp>
      <p:sp>
        <p:nvSpPr>
          <p:cNvPr name="TextBox 9" id="9"/>
          <p:cNvSpPr txBox="true"/>
          <p:nvPr/>
        </p:nvSpPr>
        <p:spPr>
          <a:xfrm rot="0">
            <a:off x="1703740" y="646168"/>
            <a:ext cx="14880521" cy="2451711"/>
          </a:xfrm>
          <a:prstGeom prst="rect">
            <a:avLst/>
          </a:prstGeom>
        </p:spPr>
        <p:txBody>
          <a:bodyPr anchor="t" rtlCol="false" tIns="0" lIns="0" bIns="0" rIns="0">
            <a:spAutoFit/>
          </a:bodyPr>
          <a:lstStyle/>
          <a:p>
            <a:pPr algn="ctr" marL="0" indent="0" lvl="0">
              <a:lnSpc>
                <a:spcPts val="9680"/>
              </a:lnSpc>
            </a:pPr>
            <a:r>
              <a:rPr lang="en-US" sz="8800">
                <a:solidFill>
                  <a:srgbClr val="189F87"/>
                </a:solidFill>
                <a:latin typeface="Poetsen"/>
              </a:rPr>
              <a:t>PSİKOLOJİK SAĞLAMLIĞI ETKİLEYEN RİSK FAKTÖRLERİ</a:t>
            </a:r>
          </a:p>
        </p:txBody>
      </p:sp>
      <p:pic>
        <p:nvPicPr>
          <p:cNvPr name="Picture 10" id="10"/>
          <p:cNvPicPr>
            <a:picLocks noChangeAspect="true"/>
          </p:cNvPicPr>
          <p:nvPr/>
        </p:nvPicPr>
        <p:blipFill>
          <a:blip r:embed="rId2"/>
          <a:srcRect l="0" t="0" r="0" b="0"/>
          <a:stretch>
            <a:fillRect/>
          </a:stretch>
        </p:blipFill>
        <p:spPr>
          <a:xfrm flipH="false" flipV="false" rot="0">
            <a:off x="16276878" y="6579473"/>
            <a:ext cx="1564402" cy="1822925"/>
          </a:xfrm>
          <a:prstGeom prst="rect">
            <a:avLst/>
          </a:prstGeom>
        </p:spPr>
      </p:pic>
      <p:pic>
        <p:nvPicPr>
          <p:cNvPr name="Picture 11" id="11"/>
          <p:cNvPicPr>
            <a:picLocks noChangeAspect="true"/>
          </p:cNvPicPr>
          <p:nvPr/>
        </p:nvPicPr>
        <p:blipFill>
          <a:blip r:embed="rId3"/>
          <a:srcRect l="0" t="0" r="0" b="0"/>
          <a:stretch>
            <a:fillRect/>
          </a:stretch>
        </p:blipFill>
        <p:spPr>
          <a:xfrm flipH="false" flipV="false" rot="0">
            <a:off x="10652080" y="6776718"/>
            <a:ext cx="1452910" cy="1718495"/>
          </a:xfrm>
          <a:prstGeom prst="rect">
            <a:avLst/>
          </a:prstGeom>
        </p:spPr>
      </p:pic>
      <p:pic>
        <p:nvPicPr>
          <p:cNvPr name="Picture 12" id="12"/>
          <p:cNvPicPr>
            <a:picLocks noChangeAspect="true"/>
          </p:cNvPicPr>
          <p:nvPr/>
        </p:nvPicPr>
        <p:blipFill>
          <a:blip r:embed="rId4"/>
          <a:srcRect l="0" t="0" r="0" b="0"/>
          <a:stretch>
            <a:fillRect/>
          </a:stretch>
        </p:blipFill>
        <p:spPr>
          <a:xfrm flipH="false" flipV="false" rot="4308366">
            <a:off x="5061138" y="6813497"/>
            <a:ext cx="1567988" cy="1485312"/>
          </a:xfrm>
          <a:prstGeom prst="rect">
            <a:avLst/>
          </a:prstGeom>
        </p:spPr>
      </p:pic>
      <p:grpSp>
        <p:nvGrpSpPr>
          <p:cNvPr name="Group 13" id="13"/>
          <p:cNvGrpSpPr/>
          <p:nvPr/>
        </p:nvGrpSpPr>
        <p:grpSpPr>
          <a:xfrm rot="0">
            <a:off x="0" y="9466902"/>
            <a:ext cx="18288000" cy="820098"/>
            <a:chOff x="0" y="0"/>
            <a:chExt cx="6555032" cy="293951"/>
          </a:xfrm>
        </p:grpSpPr>
        <p:sp>
          <p:nvSpPr>
            <p:cNvPr name="Freeform 14" id="14"/>
            <p:cNvSpPr/>
            <p:nvPr/>
          </p:nvSpPr>
          <p:spPr>
            <a:xfrm>
              <a:off x="0" y="0"/>
              <a:ext cx="6555032" cy="293951"/>
            </a:xfrm>
            <a:custGeom>
              <a:avLst/>
              <a:gdLst/>
              <a:ahLst/>
              <a:cxnLst/>
              <a:rect r="r" b="b" t="t" l="l"/>
              <a:pathLst>
                <a:path h="293951" w="6555032">
                  <a:moveTo>
                    <a:pt x="0" y="0"/>
                  </a:moveTo>
                  <a:lnTo>
                    <a:pt x="6555032" y="0"/>
                  </a:lnTo>
                  <a:lnTo>
                    <a:pt x="6555032" y="293951"/>
                  </a:lnTo>
                  <a:lnTo>
                    <a:pt x="0" y="293951"/>
                  </a:lnTo>
                  <a:close/>
                </a:path>
              </a:pathLst>
            </a:custGeom>
            <a:solidFill>
              <a:srgbClr val="FADECC"/>
            </a:solidFill>
          </p:spPr>
        </p:sp>
      </p:grpSp>
      <p:sp>
        <p:nvSpPr>
          <p:cNvPr name="TextBox 15" id="15"/>
          <p:cNvSpPr txBox="true"/>
          <p:nvPr/>
        </p:nvSpPr>
        <p:spPr>
          <a:xfrm rot="0">
            <a:off x="7256309" y="4256435"/>
            <a:ext cx="3775382" cy="2065401"/>
          </a:xfrm>
          <a:prstGeom prst="rect">
            <a:avLst/>
          </a:prstGeom>
        </p:spPr>
        <p:txBody>
          <a:bodyPr anchor="t" rtlCol="false" tIns="0" lIns="0" bIns="0" rIns="0">
            <a:spAutoFit/>
          </a:bodyPr>
          <a:lstStyle/>
          <a:p>
            <a:pPr>
              <a:lnSpc>
                <a:spcPts val="5472"/>
              </a:lnSpc>
            </a:pPr>
            <a:r>
              <a:rPr lang="en-US" sz="4800">
                <a:solidFill>
                  <a:srgbClr val="ED5D3D"/>
                </a:solidFill>
                <a:latin typeface="Aileron Regular Bold"/>
              </a:rPr>
              <a:t>AİLESEL RİSK FAKTÖRLERİ</a:t>
            </a:r>
          </a:p>
        </p:txBody>
      </p:sp>
      <p:sp>
        <p:nvSpPr>
          <p:cNvPr name="TextBox 16" id="16"/>
          <p:cNvSpPr txBox="true"/>
          <p:nvPr/>
        </p:nvSpPr>
        <p:spPr>
          <a:xfrm rot="0">
            <a:off x="12675295" y="4256435"/>
            <a:ext cx="3908966" cy="2065401"/>
          </a:xfrm>
          <a:prstGeom prst="rect">
            <a:avLst/>
          </a:prstGeom>
        </p:spPr>
        <p:txBody>
          <a:bodyPr anchor="t" rtlCol="false" tIns="0" lIns="0" bIns="0" rIns="0">
            <a:spAutoFit/>
          </a:bodyPr>
          <a:lstStyle/>
          <a:p>
            <a:pPr>
              <a:lnSpc>
                <a:spcPts val="5472"/>
              </a:lnSpc>
            </a:pPr>
            <a:r>
              <a:rPr lang="en-US" sz="4800">
                <a:solidFill>
                  <a:srgbClr val="ED5D3D"/>
                </a:solidFill>
                <a:latin typeface="Aileron Regular Bold"/>
              </a:rPr>
              <a:t>ÇEVRESEL RİSK FAKTÖRLERİ</a:t>
            </a:r>
          </a:p>
        </p:txBody>
      </p:sp>
      <p:pic>
        <p:nvPicPr>
          <p:cNvPr name="Picture 17" id="17"/>
          <p:cNvPicPr>
            <a:picLocks noChangeAspect="true"/>
          </p:cNvPicPr>
          <p:nvPr/>
        </p:nvPicPr>
        <p:blipFill>
          <a:blip r:embed="rId5"/>
          <a:srcRect l="0" t="0" r="0" b="0"/>
          <a:stretch>
            <a:fillRect/>
          </a:stretch>
        </p:blipFill>
        <p:spPr>
          <a:xfrm flipH="false" flipV="false" rot="0">
            <a:off x="16871603" y="125261"/>
            <a:ext cx="1416397" cy="1324331"/>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89F87"/>
        </a:solidFill>
      </p:bgPr>
    </p:bg>
    <p:spTree>
      <p:nvGrpSpPr>
        <p:cNvPr id="1" name=""/>
        <p:cNvGrpSpPr/>
        <p:nvPr/>
      </p:nvGrpSpPr>
      <p:grpSpPr>
        <a:xfrm>
          <a:off x="0" y="0"/>
          <a:ext cx="0" cy="0"/>
          <a:chOff x="0" y="0"/>
          <a:chExt cx="0" cy="0"/>
        </a:xfrm>
      </p:grpSpPr>
      <p:grpSp>
        <p:nvGrpSpPr>
          <p:cNvPr name="Group 2" id="2"/>
          <p:cNvGrpSpPr/>
          <p:nvPr/>
        </p:nvGrpSpPr>
        <p:grpSpPr>
          <a:xfrm rot="0">
            <a:off x="0" y="9466902"/>
            <a:ext cx="18288000" cy="820098"/>
            <a:chOff x="0" y="0"/>
            <a:chExt cx="6555032" cy="293951"/>
          </a:xfrm>
        </p:grpSpPr>
        <p:sp>
          <p:nvSpPr>
            <p:cNvPr name="Freeform 3" id="3"/>
            <p:cNvSpPr/>
            <p:nvPr/>
          </p:nvSpPr>
          <p:spPr>
            <a:xfrm>
              <a:off x="0" y="0"/>
              <a:ext cx="6555032" cy="293951"/>
            </a:xfrm>
            <a:custGeom>
              <a:avLst/>
              <a:gdLst/>
              <a:ahLst/>
              <a:cxnLst/>
              <a:rect r="r" b="b" t="t" l="l"/>
              <a:pathLst>
                <a:path h="293951" w="6555032">
                  <a:moveTo>
                    <a:pt x="0" y="0"/>
                  </a:moveTo>
                  <a:lnTo>
                    <a:pt x="6555032" y="0"/>
                  </a:lnTo>
                  <a:lnTo>
                    <a:pt x="6555032" y="293951"/>
                  </a:lnTo>
                  <a:lnTo>
                    <a:pt x="0" y="293951"/>
                  </a:lnTo>
                  <a:close/>
                </a:path>
              </a:pathLst>
            </a:custGeom>
            <a:solidFill>
              <a:srgbClr val="1C4F59"/>
            </a:solidFill>
          </p:spPr>
        </p:sp>
      </p:grpSp>
      <p:grpSp>
        <p:nvGrpSpPr>
          <p:cNvPr name="Group 4" id="4"/>
          <p:cNvGrpSpPr/>
          <p:nvPr/>
        </p:nvGrpSpPr>
        <p:grpSpPr>
          <a:xfrm rot="0">
            <a:off x="1482776" y="649352"/>
            <a:ext cx="14713505" cy="8406521"/>
            <a:chOff x="0" y="0"/>
            <a:chExt cx="19618006" cy="11208694"/>
          </a:xfrm>
        </p:grpSpPr>
        <p:sp>
          <p:nvSpPr>
            <p:cNvPr name="TextBox 5" id="5"/>
            <p:cNvSpPr txBox="true"/>
            <p:nvPr/>
          </p:nvSpPr>
          <p:spPr>
            <a:xfrm rot="0">
              <a:off x="0" y="-85725"/>
              <a:ext cx="19618006" cy="963979"/>
            </a:xfrm>
            <a:prstGeom prst="rect">
              <a:avLst/>
            </a:prstGeom>
          </p:spPr>
          <p:txBody>
            <a:bodyPr anchor="t" rtlCol="false" tIns="0" lIns="0" bIns="0" rIns="0">
              <a:spAutoFit/>
            </a:bodyPr>
            <a:lstStyle/>
            <a:p>
              <a:pPr>
                <a:lnSpc>
                  <a:spcPts val="6049"/>
                </a:lnSpc>
                <a:spcBef>
                  <a:spcPts val="4537"/>
                </a:spcBef>
              </a:pPr>
              <a:r>
                <a:rPr lang="en-US" sz="4321">
                  <a:solidFill>
                    <a:srgbClr val="232253"/>
                  </a:solidFill>
                  <a:latin typeface="Nunito Bold"/>
                </a:rPr>
                <a:t>1.</a:t>
              </a:r>
              <a:r>
                <a:rPr lang="en-US" sz="4321">
                  <a:solidFill>
                    <a:srgbClr val="232253"/>
                  </a:solidFill>
                  <a:latin typeface="Nunito Bold"/>
                </a:rPr>
                <a:t>BİREYSEL RİSK FAKTÖRLERİ</a:t>
              </a:r>
            </a:p>
          </p:txBody>
        </p:sp>
        <p:sp>
          <p:nvSpPr>
            <p:cNvPr name="TextBox 6" id="6"/>
            <p:cNvSpPr txBox="true"/>
            <p:nvPr/>
          </p:nvSpPr>
          <p:spPr>
            <a:xfrm rot="0">
              <a:off x="0" y="1338536"/>
              <a:ext cx="19618006" cy="9870158"/>
            </a:xfrm>
            <a:prstGeom prst="rect">
              <a:avLst/>
            </a:prstGeom>
          </p:spPr>
          <p:txBody>
            <a:bodyPr anchor="t" rtlCol="false" tIns="0" lIns="0" bIns="0" rIns="0">
              <a:spAutoFit/>
            </a:bodyPr>
            <a:lstStyle/>
            <a:p>
              <a:pPr>
                <a:lnSpc>
                  <a:spcPts val="5041"/>
                </a:lnSpc>
                <a:spcBef>
                  <a:spcPts val="3781"/>
                </a:spcBef>
              </a:pPr>
              <a:r>
                <a:rPr lang="en-US" sz="3601">
                  <a:solidFill>
                    <a:srgbClr val="000000"/>
                  </a:solidFill>
                  <a:latin typeface="Nunito Light"/>
                </a:rPr>
                <a:t>Doğuş</a:t>
              </a:r>
              <a:r>
                <a:rPr lang="en-US" sz="3601">
                  <a:solidFill>
                    <a:srgbClr val="000000"/>
                  </a:solidFill>
                  <a:latin typeface="Nunito Light"/>
                </a:rPr>
                <a:t>tan </a:t>
              </a:r>
              <a:r>
                <a:rPr lang="en-US" sz="3601">
                  <a:solidFill>
                    <a:srgbClr val="000000"/>
                  </a:solidFill>
                  <a:latin typeface="Nunito Light"/>
                </a:rPr>
                <a:t>s</a:t>
              </a:r>
              <a:r>
                <a:rPr lang="en-US" sz="3601">
                  <a:solidFill>
                    <a:srgbClr val="000000"/>
                  </a:solidFill>
                  <a:latin typeface="Nunito Light"/>
                </a:rPr>
                <a:t>a</a:t>
              </a:r>
              <a:r>
                <a:rPr lang="en-US" sz="3601">
                  <a:solidFill>
                    <a:srgbClr val="000000"/>
                  </a:solidFill>
                  <a:latin typeface="Nunito Light"/>
                </a:rPr>
                <a:t>hip</a:t>
              </a:r>
              <a:r>
                <a:rPr lang="en-US" sz="3601">
                  <a:solidFill>
                    <a:srgbClr val="000000"/>
                  </a:solidFill>
                  <a:latin typeface="Nunito Light"/>
                </a:rPr>
                <a:t> o</a:t>
              </a:r>
              <a:r>
                <a:rPr lang="en-US" sz="3601">
                  <a:solidFill>
                    <a:srgbClr val="000000"/>
                  </a:solidFill>
                  <a:latin typeface="Nunito Light"/>
                </a:rPr>
                <a:t>l</a:t>
              </a:r>
              <a:r>
                <a:rPr lang="en-US" sz="3601">
                  <a:solidFill>
                    <a:srgbClr val="000000"/>
                  </a:solidFill>
                  <a:latin typeface="Nunito Light"/>
                </a:rPr>
                <a:t>unan </a:t>
              </a:r>
              <a:r>
                <a:rPr lang="en-US" sz="3601">
                  <a:solidFill>
                    <a:srgbClr val="000000"/>
                  </a:solidFill>
                  <a:latin typeface="Nunito Light"/>
                </a:rPr>
                <a:t>ya</a:t>
              </a:r>
              <a:r>
                <a:rPr lang="en-US" sz="3601">
                  <a:solidFill>
                    <a:srgbClr val="000000"/>
                  </a:solidFill>
                  <a:latin typeface="Nunito Light"/>
                </a:rPr>
                <a:t> </a:t>
              </a:r>
              <a:r>
                <a:rPr lang="en-US" sz="3601">
                  <a:solidFill>
                    <a:srgbClr val="000000"/>
                  </a:solidFill>
                  <a:latin typeface="Nunito Light"/>
                </a:rPr>
                <a:t>d</a:t>
              </a:r>
              <a:r>
                <a:rPr lang="en-US" sz="3601">
                  <a:solidFill>
                    <a:srgbClr val="000000"/>
                  </a:solidFill>
                  <a:latin typeface="Nunito Light"/>
                </a:rPr>
                <a:t>a </a:t>
              </a:r>
              <a:r>
                <a:rPr lang="en-US" sz="3601">
                  <a:solidFill>
                    <a:srgbClr val="000000"/>
                  </a:solidFill>
                  <a:latin typeface="Nunito Light"/>
                </a:rPr>
                <a:t>sonradan kazanıl</a:t>
              </a:r>
              <a:r>
                <a:rPr lang="en-US" sz="3601">
                  <a:solidFill>
                    <a:srgbClr val="000000"/>
                  </a:solidFill>
                  <a:latin typeface="Nunito Light"/>
                </a:rPr>
                <a:t>an b</a:t>
              </a:r>
              <a:r>
                <a:rPr lang="en-US" sz="3601">
                  <a:solidFill>
                    <a:srgbClr val="000000"/>
                  </a:solidFill>
                  <a:latin typeface="Nunito Light"/>
                </a:rPr>
                <a:t>azı</a:t>
              </a:r>
              <a:r>
                <a:rPr lang="en-US" sz="3601">
                  <a:solidFill>
                    <a:srgbClr val="000000"/>
                  </a:solidFill>
                  <a:latin typeface="Nunito Light"/>
                </a:rPr>
                <a:t> </a:t>
              </a:r>
              <a:r>
                <a:rPr lang="en-US" sz="3601">
                  <a:solidFill>
                    <a:srgbClr val="000000"/>
                  </a:solidFill>
                  <a:latin typeface="Nunito Light"/>
                </a:rPr>
                <a:t>ol</a:t>
              </a:r>
              <a:r>
                <a:rPr lang="en-US" sz="3601">
                  <a:solidFill>
                    <a:srgbClr val="000000"/>
                  </a:solidFill>
                  <a:latin typeface="Nunito Light"/>
                </a:rPr>
                <a:t>u</a:t>
              </a:r>
              <a:r>
                <a:rPr lang="en-US" sz="3601">
                  <a:solidFill>
                    <a:srgbClr val="000000"/>
                  </a:solidFill>
                  <a:latin typeface="Nunito Light"/>
                </a:rPr>
                <a:t>m</a:t>
              </a:r>
              <a:r>
                <a:rPr lang="en-US" sz="3601">
                  <a:solidFill>
                    <a:srgbClr val="000000"/>
                  </a:solidFill>
                  <a:latin typeface="Nunito Light"/>
                </a:rPr>
                <a:t>s</a:t>
              </a:r>
              <a:r>
                <a:rPr lang="en-US" sz="3601">
                  <a:solidFill>
                    <a:srgbClr val="000000"/>
                  </a:solidFill>
                  <a:latin typeface="Nunito Light"/>
                </a:rPr>
                <a:t>uz</a:t>
              </a:r>
              <a:r>
                <a:rPr lang="en-US" sz="3601">
                  <a:solidFill>
                    <a:srgbClr val="000000"/>
                  </a:solidFill>
                  <a:latin typeface="Nunito Light"/>
                </a:rPr>
                <a:t> </a:t>
              </a:r>
              <a:r>
                <a:rPr lang="en-US" sz="3601">
                  <a:solidFill>
                    <a:srgbClr val="000000"/>
                  </a:solidFill>
                  <a:latin typeface="Nunito Light"/>
                </a:rPr>
                <a:t>kar</a:t>
              </a:r>
              <a:r>
                <a:rPr lang="en-US" sz="3601">
                  <a:solidFill>
                    <a:srgbClr val="000000"/>
                  </a:solidFill>
                  <a:latin typeface="Nunito Light"/>
                </a:rPr>
                <a:t>a</a:t>
              </a:r>
              <a:r>
                <a:rPr lang="en-US" sz="3601">
                  <a:solidFill>
                    <a:srgbClr val="000000"/>
                  </a:solidFill>
                  <a:latin typeface="Nunito Light"/>
                </a:rPr>
                <a:t>kt</a:t>
              </a:r>
              <a:r>
                <a:rPr lang="en-US" sz="3601">
                  <a:solidFill>
                    <a:srgbClr val="000000"/>
                  </a:solidFill>
                  <a:latin typeface="Nunito Light"/>
                </a:rPr>
                <a:t>er </a:t>
              </a:r>
              <a:r>
                <a:rPr lang="en-US" sz="3601">
                  <a:solidFill>
                    <a:srgbClr val="000000"/>
                  </a:solidFill>
                  <a:latin typeface="Nunito Light"/>
                </a:rPr>
                <a:t>öz</a:t>
              </a:r>
              <a:r>
                <a:rPr lang="en-US" sz="3601">
                  <a:solidFill>
                    <a:srgbClr val="000000"/>
                  </a:solidFill>
                  <a:latin typeface="Nunito Light"/>
                </a:rPr>
                <a:t>e</a:t>
              </a:r>
              <a:r>
                <a:rPr lang="en-US" sz="3601">
                  <a:solidFill>
                    <a:srgbClr val="000000"/>
                  </a:solidFill>
                  <a:latin typeface="Nunito Light"/>
                </a:rPr>
                <a:t>llikl</a:t>
              </a:r>
              <a:r>
                <a:rPr lang="en-US" sz="3601">
                  <a:solidFill>
                    <a:srgbClr val="000000"/>
                  </a:solidFill>
                  <a:latin typeface="Nunito Light"/>
                </a:rPr>
                <a:t>er</a:t>
              </a:r>
              <a:r>
                <a:rPr lang="en-US" sz="3601">
                  <a:solidFill>
                    <a:srgbClr val="000000"/>
                  </a:solidFill>
                  <a:latin typeface="Nunito Light"/>
                </a:rPr>
                <a:t>i</a:t>
              </a:r>
              <a:r>
                <a:rPr lang="en-US" sz="3601">
                  <a:solidFill>
                    <a:srgbClr val="000000"/>
                  </a:solidFill>
                  <a:latin typeface="Nunito Light"/>
                </a:rPr>
                <a:t> </a:t>
              </a:r>
              <a:r>
                <a:rPr lang="en-US" sz="3601">
                  <a:solidFill>
                    <a:srgbClr val="000000"/>
                  </a:solidFill>
                  <a:latin typeface="Nunito Light"/>
                </a:rPr>
                <a:t>v</a:t>
              </a:r>
              <a:r>
                <a:rPr lang="en-US" sz="3601">
                  <a:solidFill>
                    <a:srgbClr val="000000"/>
                  </a:solidFill>
                  <a:latin typeface="Nunito Light"/>
                </a:rPr>
                <a:t>e </a:t>
              </a:r>
              <a:r>
                <a:rPr lang="en-US" sz="3601">
                  <a:solidFill>
                    <a:srgbClr val="000000"/>
                  </a:solidFill>
                  <a:latin typeface="Nunito Light"/>
                </a:rPr>
                <a:t>haya</a:t>
              </a:r>
              <a:r>
                <a:rPr lang="en-US" sz="3601">
                  <a:solidFill>
                    <a:srgbClr val="000000"/>
                  </a:solidFill>
                  <a:latin typeface="Nunito Light"/>
                </a:rPr>
                <a:t>t</a:t>
              </a:r>
              <a:r>
                <a:rPr lang="en-US" sz="3601">
                  <a:solidFill>
                    <a:srgbClr val="000000"/>
                  </a:solidFill>
                  <a:latin typeface="Nunito Light"/>
                </a:rPr>
                <a:t>i</a:t>
              </a:r>
              <a:r>
                <a:rPr lang="en-US" sz="3601">
                  <a:solidFill>
                    <a:srgbClr val="000000"/>
                  </a:solidFill>
                  <a:latin typeface="Nunito Light"/>
                </a:rPr>
                <a:t> </a:t>
              </a:r>
              <a:r>
                <a:rPr lang="en-US" sz="3601">
                  <a:solidFill>
                    <a:srgbClr val="000000"/>
                  </a:solidFill>
                  <a:latin typeface="Nunito Light"/>
                </a:rPr>
                <a:t>koşu</a:t>
              </a:r>
              <a:r>
                <a:rPr lang="en-US" sz="3601">
                  <a:solidFill>
                    <a:srgbClr val="000000"/>
                  </a:solidFill>
                  <a:latin typeface="Nunito Light"/>
                </a:rPr>
                <a:t>ll</a:t>
              </a:r>
              <a:r>
                <a:rPr lang="en-US" sz="3601">
                  <a:solidFill>
                    <a:srgbClr val="000000"/>
                  </a:solidFill>
                  <a:latin typeface="Nunito Light"/>
                </a:rPr>
                <a:t>ar</a:t>
              </a:r>
              <a:r>
                <a:rPr lang="en-US" sz="3601">
                  <a:solidFill>
                    <a:srgbClr val="000000"/>
                  </a:solidFill>
                  <a:latin typeface="Nunito Light"/>
                </a:rPr>
                <a:t> </a:t>
              </a:r>
              <a:r>
                <a:rPr lang="en-US" sz="3601">
                  <a:solidFill>
                    <a:srgbClr val="000000"/>
                  </a:solidFill>
                  <a:latin typeface="Nunito Light"/>
                </a:rPr>
                <a:t>bir</a:t>
              </a:r>
              <a:r>
                <a:rPr lang="en-US" sz="3601">
                  <a:solidFill>
                    <a:srgbClr val="000000"/>
                  </a:solidFill>
                  <a:latin typeface="Nunito Light"/>
                </a:rPr>
                <a:t>e</a:t>
              </a:r>
              <a:r>
                <a:rPr lang="en-US" sz="3601">
                  <a:solidFill>
                    <a:srgbClr val="000000"/>
                  </a:solidFill>
                  <a:latin typeface="Nunito Light"/>
                </a:rPr>
                <a:t>yi</a:t>
              </a:r>
              <a:r>
                <a:rPr lang="en-US" sz="3601">
                  <a:solidFill>
                    <a:srgbClr val="000000"/>
                  </a:solidFill>
                  <a:latin typeface="Nunito Light"/>
                </a:rPr>
                <a:t>n r</a:t>
              </a:r>
              <a:r>
                <a:rPr lang="en-US" sz="3601">
                  <a:solidFill>
                    <a:srgbClr val="000000"/>
                  </a:solidFill>
                  <a:latin typeface="Nunito Light"/>
                </a:rPr>
                <a:t>i</a:t>
              </a:r>
              <a:r>
                <a:rPr lang="en-US" sz="3601">
                  <a:solidFill>
                    <a:srgbClr val="000000"/>
                  </a:solidFill>
                  <a:latin typeface="Nunito Light"/>
                </a:rPr>
                <a:t>s</a:t>
              </a:r>
              <a:r>
                <a:rPr lang="en-US" sz="3601">
                  <a:solidFill>
                    <a:srgbClr val="000000"/>
                  </a:solidFill>
                  <a:latin typeface="Nunito Light"/>
                </a:rPr>
                <a:t>kli</a:t>
              </a:r>
              <a:r>
                <a:rPr lang="en-US" sz="3601">
                  <a:solidFill>
                    <a:srgbClr val="000000"/>
                  </a:solidFill>
                  <a:latin typeface="Nunito Light"/>
                </a:rPr>
                <a:t> </a:t>
              </a:r>
              <a:r>
                <a:rPr lang="en-US" sz="3601">
                  <a:solidFill>
                    <a:srgbClr val="000000"/>
                  </a:solidFill>
                  <a:latin typeface="Nunito Light"/>
                </a:rPr>
                <a:t>dur</a:t>
              </a:r>
              <a:r>
                <a:rPr lang="en-US" sz="3601">
                  <a:solidFill>
                    <a:srgbClr val="000000"/>
                  </a:solidFill>
                  <a:latin typeface="Nunito Light"/>
                </a:rPr>
                <a:t>u</a:t>
              </a:r>
              <a:r>
                <a:rPr lang="en-US" sz="3601">
                  <a:solidFill>
                    <a:srgbClr val="000000"/>
                  </a:solidFill>
                  <a:latin typeface="Nunito Light"/>
                </a:rPr>
                <a:t>mla</a:t>
              </a:r>
              <a:r>
                <a:rPr lang="en-US" sz="3601">
                  <a:solidFill>
                    <a:srgbClr val="000000"/>
                  </a:solidFill>
                  <a:latin typeface="Nunito Light"/>
                </a:rPr>
                <a:t>r</a:t>
              </a:r>
              <a:r>
                <a:rPr lang="en-US" sz="3601">
                  <a:solidFill>
                    <a:srgbClr val="000000"/>
                  </a:solidFill>
                  <a:latin typeface="Nunito Light"/>
                </a:rPr>
                <a:t>la</a:t>
              </a:r>
              <a:r>
                <a:rPr lang="en-US" sz="3601">
                  <a:solidFill>
                    <a:srgbClr val="000000"/>
                  </a:solidFill>
                  <a:latin typeface="Nunito Light"/>
                </a:rPr>
                <a:t> </a:t>
              </a:r>
              <a:r>
                <a:rPr lang="en-US" sz="3601">
                  <a:solidFill>
                    <a:srgbClr val="000000"/>
                  </a:solidFill>
                  <a:latin typeface="Nunito Light"/>
                </a:rPr>
                <a:t>ka</a:t>
              </a:r>
              <a:r>
                <a:rPr lang="en-US" sz="3601">
                  <a:solidFill>
                    <a:srgbClr val="000000"/>
                  </a:solidFill>
                  <a:latin typeface="Nunito Light"/>
                </a:rPr>
                <a:t>r</a:t>
              </a:r>
              <a:r>
                <a:rPr lang="en-US" sz="3601">
                  <a:solidFill>
                    <a:srgbClr val="000000"/>
                  </a:solidFill>
                  <a:latin typeface="Nunito Light"/>
                </a:rPr>
                <a:t>şılaşma ola</a:t>
              </a:r>
              <a:r>
                <a:rPr lang="en-US" sz="3601">
                  <a:solidFill>
                    <a:srgbClr val="000000"/>
                  </a:solidFill>
                  <a:latin typeface="Nunito Light"/>
                </a:rPr>
                <a:t>s</a:t>
              </a:r>
              <a:r>
                <a:rPr lang="en-US" sz="3601">
                  <a:solidFill>
                    <a:srgbClr val="000000"/>
                  </a:solidFill>
                  <a:latin typeface="Nunito Light"/>
                </a:rPr>
                <a:t>ılığı</a:t>
              </a:r>
              <a:r>
                <a:rPr lang="en-US" sz="3601">
                  <a:solidFill>
                    <a:srgbClr val="000000"/>
                  </a:solidFill>
                  <a:latin typeface="Nunito Light"/>
                </a:rPr>
                <a:t>n</a:t>
              </a:r>
              <a:r>
                <a:rPr lang="en-US" sz="3601">
                  <a:solidFill>
                    <a:srgbClr val="000000"/>
                  </a:solidFill>
                  <a:latin typeface="Nunito Light"/>
                </a:rPr>
                <a:t>ı art</a:t>
              </a:r>
              <a:r>
                <a:rPr lang="en-US" sz="3601">
                  <a:solidFill>
                    <a:srgbClr val="000000"/>
                  </a:solidFill>
                  <a:latin typeface="Nunito Light"/>
                </a:rPr>
                <a:t>t</a:t>
              </a:r>
              <a:r>
                <a:rPr lang="en-US" sz="3601">
                  <a:solidFill>
                    <a:srgbClr val="000000"/>
                  </a:solidFill>
                  <a:latin typeface="Nunito Light"/>
                </a:rPr>
                <a:t>ırm</a:t>
              </a:r>
              <a:r>
                <a:rPr lang="en-US" sz="3601">
                  <a:solidFill>
                    <a:srgbClr val="000000"/>
                  </a:solidFill>
                  <a:latin typeface="Nunito Light"/>
                </a:rPr>
                <a:t>a</a:t>
              </a:r>
              <a:r>
                <a:rPr lang="en-US" sz="3601">
                  <a:solidFill>
                    <a:srgbClr val="000000"/>
                  </a:solidFill>
                  <a:latin typeface="Nunito Light"/>
                </a:rPr>
                <a:t>k</a:t>
              </a:r>
              <a:r>
                <a:rPr lang="en-US" sz="3601">
                  <a:solidFill>
                    <a:srgbClr val="000000"/>
                  </a:solidFill>
                  <a:latin typeface="Nunito Light"/>
                </a:rPr>
                <a:t>t</a:t>
              </a:r>
              <a:r>
                <a:rPr lang="en-US" sz="3601">
                  <a:solidFill>
                    <a:srgbClr val="000000"/>
                  </a:solidFill>
                  <a:latin typeface="Nunito Light"/>
                </a:rPr>
                <a:t>adır. Sözü edilen bu risk faktörleri;</a:t>
              </a:r>
            </a:p>
            <a:p>
              <a:pPr>
                <a:lnSpc>
                  <a:spcPts val="5041"/>
                </a:lnSpc>
                <a:spcBef>
                  <a:spcPts val="3781"/>
                </a:spcBef>
              </a:pPr>
              <a:r>
                <a:rPr lang="en-US" sz="3601">
                  <a:solidFill>
                    <a:srgbClr val="000000"/>
                  </a:solidFill>
                  <a:latin typeface="Nunito Light"/>
                </a:rPr>
                <a:t>- E</a:t>
              </a:r>
              <a:r>
                <a:rPr lang="en-US" sz="3601">
                  <a:solidFill>
                    <a:srgbClr val="000000"/>
                  </a:solidFill>
                  <a:latin typeface="Nunito Light"/>
                </a:rPr>
                <a:t>rken doğum                                                         - Kronik hastalıklar,</a:t>
              </a:r>
            </a:p>
            <a:p>
              <a:pPr>
                <a:lnSpc>
                  <a:spcPts val="5041"/>
                </a:lnSpc>
                <a:spcBef>
                  <a:spcPts val="3781"/>
                </a:spcBef>
              </a:pPr>
              <a:r>
                <a:rPr lang="en-US" sz="3601">
                  <a:solidFill>
                    <a:srgbClr val="000000"/>
                  </a:solidFill>
                  <a:latin typeface="Nunito Light"/>
                </a:rPr>
                <a:t>- O</a:t>
              </a:r>
              <a:r>
                <a:rPr lang="en-US" sz="3601">
                  <a:solidFill>
                    <a:srgbClr val="000000"/>
                  </a:solidFill>
                  <a:latin typeface="Nunito Light"/>
                </a:rPr>
                <a:t>lumsuz yaşam olayları,                                       - Madde kullanımı,</a:t>
              </a:r>
            </a:p>
            <a:p>
              <a:pPr>
                <a:lnSpc>
                  <a:spcPts val="5041"/>
                </a:lnSpc>
                <a:spcBef>
                  <a:spcPts val="3781"/>
                </a:spcBef>
              </a:pPr>
              <a:r>
                <a:rPr lang="en-US" sz="3601">
                  <a:solidFill>
                    <a:srgbClr val="000000"/>
                  </a:solidFill>
                  <a:latin typeface="Nunito Light"/>
                </a:rPr>
                <a:t>-K</a:t>
              </a:r>
              <a:r>
                <a:rPr lang="en-US" sz="3601">
                  <a:solidFill>
                    <a:srgbClr val="000000"/>
                  </a:solidFill>
                  <a:latin typeface="Nunito Light"/>
                </a:rPr>
                <a:t>endini kontrol etme yeteneğinin az olması,      - Özgüven azlığı,</a:t>
              </a:r>
            </a:p>
            <a:p>
              <a:pPr>
                <a:lnSpc>
                  <a:spcPts val="5041"/>
                </a:lnSpc>
                <a:spcBef>
                  <a:spcPts val="3781"/>
                </a:spcBef>
              </a:pPr>
              <a:r>
                <a:rPr lang="en-US" sz="3601">
                  <a:solidFill>
                    <a:srgbClr val="000000"/>
                  </a:solidFill>
                  <a:latin typeface="Nunito Light"/>
                </a:rPr>
                <a:t>-A</a:t>
              </a:r>
              <a:r>
                <a:rPr lang="en-US" sz="3601">
                  <a:solidFill>
                    <a:srgbClr val="000000"/>
                  </a:solidFill>
                  <a:latin typeface="Nunito Light"/>
                </a:rPr>
                <a:t>gresif kişilik yapısına sahip olma,                       -Genetik bozukluklar, </a:t>
              </a:r>
            </a:p>
            <a:p>
              <a:pPr>
                <a:lnSpc>
                  <a:spcPts val="5041"/>
                </a:lnSpc>
                <a:spcBef>
                  <a:spcPts val="3781"/>
                </a:spcBef>
              </a:pPr>
              <a:r>
                <a:rPr lang="en-US" sz="3601">
                  <a:solidFill>
                    <a:srgbClr val="000000"/>
                  </a:solidFill>
                  <a:latin typeface="Nunito Light"/>
                </a:rPr>
                <a:t>- E</a:t>
              </a:r>
              <a:r>
                <a:rPr lang="en-US" sz="3601">
                  <a:solidFill>
                    <a:srgbClr val="000000"/>
                  </a:solidFill>
                  <a:latin typeface="Nunito Light"/>
                </a:rPr>
                <a:t>tkili başa çıkma mekanizmalarının olmaması.</a:t>
              </a:r>
            </a:p>
          </p:txBody>
        </p:sp>
      </p:grpSp>
      <p:pic>
        <p:nvPicPr>
          <p:cNvPr name="Picture 7" id="7"/>
          <p:cNvPicPr>
            <a:picLocks noChangeAspect="true"/>
          </p:cNvPicPr>
          <p:nvPr/>
        </p:nvPicPr>
        <p:blipFill>
          <a:blip r:embed="rId2"/>
          <a:srcRect l="0" t="0" r="0" b="0"/>
          <a:stretch>
            <a:fillRect/>
          </a:stretch>
        </p:blipFill>
        <p:spPr>
          <a:xfrm flipH="false" flipV="false" rot="0">
            <a:off x="16871603" y="125261"/>
            <a:ext cx="1416397" cy="1324331"/>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89F87"/>
        </a:solidFill>
      </p:bgPr>
    </p:bg>
    <p:spTree>
      <p:nvGrpSpPr>
        <p:cNvPr id="1" name=""/>
        <p:cNvGrpSpPr/>
        <p:nvPr/>
      </p:nvGrpSpPr>
      <p:grpSpPr>
        <a:xfrm>
          <a:off x="0" y="0"/>
          <a:ext cx="0" cy="0"/>
          <a:chOff x="0" y="0"/>
          <a:chExt cx="0" cy="0"/>
        </a:xfrm>
      </p:grpSpPr>
      <p:grpSp>
        <p:nvGrpSpPr>
          <p:cNvPr name="Group 2" id="2"/>
          <p:cNvGrpSpPr/>
          <p:nvPr/>
        </p:nvGrpSpPr>
        <p:grpSpPr>
          <a:xfrm rot="0">
            <a:off x="406323" y="340385"/>
            <a:ext cx="14594812" cy="8997989"/>
            <a:chOff x="0" y="0"/>
            <a:chExt cx="7852482" cy="4841210"/>
          </a:xfrm>
        </p:grpSpPr>
        <p:sp>
          <p:nvSpPr>
            <p:cNvPr name="Freeform 3" id="3"/>
            <p:cNvSpPr/>
            <p:nvPr/>
          </p:nvSpPr>
          <p:spPr>
            <a:xfrm>
              <a:off x="0" y="0"/>
              <a:ext cx="7852483" cy="4841210"/>
            </a:xfrm>
            <a:custGeom>
              <a:avLst/>
              <a:gdLst/>
              <a:ahLst/>
              <a:cxnLst/>
              <a:rect r="r" b="b" t="t" l="l"/>
              <a:pathLst>
                <a:path h="4841210" w="7852483">
                  <a:moveTo>
                    <a:pt x="7728022" y="4841210"/>
                  </a:moveTo>
                  <a:lnTo>
                    <a:pt x="124460" y="4841210"/>
                  </a:lnTo>
                  <a:cubicBezTo>
                    <a:pt x="55880" y="4841210"/>
                    <a:pt x="0" y="4785330"/>
                    <a:pt x="0" y="4716750"/>
                  </a:cubicBezTo>
                  <a:lnTo>
                    <a:pt x="0" y="124460"/>
                  </a:lnTo>
                  <a:cubicBezTo>
                    <a:pt x="0" y="55880"/>
                    <a:pt x="55880" y="0"/>
                    <a:pt x="124460" y="0"/>
                  </a:cubicBezTo>
                  <a:lnTo>
                    <a:pt x="7728022" y="0"/>
                  </a:lnTo>
                  <a:cubicBezTo>
                    <a:pt x="7796602" y="0"/>
                    <a:pt x="7852483" y="55880"/>
                    <a:pt x="7852483" y="124460"/>
                  </a:cubicBezTo>
                  <a:lnTo>
                    <a:pt x="7852483" y="4716750"/>
                  </a:lnTo>
                  <a:cubicBezTo>
                    <a:pt x="7852483" y="4785330"/>
                    <a:pt x="7796602" y="4841210"/>
                    <a:pt x="7728022" y="4841210"/>
                  </a:cubicBezTo>
                  <a:close/>
                </a:path>
              </a:pathLst>
            </a:custGeom>
            <a:solidFill>
              <a:srgbClr val="FFFFFF"/>
            </a:solidFill>
          </p:spPr>
        </p:sp>
      </p:grpSp>
      <p:pic>
        <p:nvPicPr>
          <p:cNvPr name="Picture 4" id="4"/>
          <p:cNvPicPr>
            <a:picLocks noChangeAspect="true"/>
          </p:cNvPicPr>
          <p:nvPr/>
        </p:nvPicPr>
        <p:blipFill>
          <a:blip r:embed="rId2"/>
          <a:srcRect l="0" t="0" r="0" b="0"/>
          <a:stretch>
            <a:fillRect/>
          </a:stretch>
        </p:blipFill>
        <p:spPr>
          <a:xfrm flipH="false" flipV="false" rot="0">
            <a:off x="15904725" y="7065339"/>
            <a:ext cx="1950677" cy="2273035"/>
          </a:xfrm>
          <a:prstGeom prst="rect">
            <a:avLst/>
          </a:prstGeom>
        </p:spPr>
      </p:pic>
      <p:pic>
        <p:nvPicPr>
          <p:cNvPr name="Picture 5" id="5"/>
          <p:cNvPicPr>
            <a:picLocks noChangeAspect="true"/>
          </p:cNvPicPr>
          <p:nvPr/>
        </p:nvPicPr>
        <p:blipFill>
          <a:blip r:embed="rId3"/>
          <a:srcRect l="0" t="0" r="0" b="0"/>
          <a:stretch>
            <a:fillRect/>
          </a:stretch>
        </p:blipFill>
        <p:spPr>
          <a:xfrm flipH="false" flipV="false" rot="-1230361">
            <a:off x="13602116" y="1351368"/>
            <a:ext cx="2110078" cy="1480891"/>
          </a:xfrm>
          <a:prstGeom prst="rect">
            <a:avLst/>
          </a:prstGeom>
        </p:spPr>
      </p:pic>
      <p:grpSp>
        <p:nvGrpSpPr>
          <p:cNvPr name="Group 6" id="6"/>
          <p:cNvGrpSpPr/>
          <p:nvPr/>
        </p:nvGrpSpPr>
        <p:grpSpPr>
          <a:xfrm rot="0">
            <a:off x="0" y="9466902"/>
            <a:ext cx="18288000" cy="820098"/>
            <a:chOff x="0" y="0"/>
            <a:chExt cx="6555032" cy="293951"/>
          </a:xfrm>
        </p:grpSpPr>
        <p:sp>
          <p:nvSpPr>
            <p:cNvPr name="Freeform 7" id="7"/>
            <p:cNvSpPr/>
            <p:nvPr/>
          </p:nvSpPr>
          <p:spPr>
            <a:xfrm>
              <a:off x="0" y="0"/>
              <a:ext cx="6555032" cy="293951"/>
            </a:xfrm>
            <a:custGeom>
              <a:avLst/>
              <a:gdLst/>
              <a:ahLst/>
              <a:cxnLst/>
              <a:rect r="r" b="b" t="t" l="l"/>
              <a:pathLst>
                <a:path h="293951" w="6555032">
                  <a:moveTo>
                    <a:pt x="0" y="0"/>
                  </a:moveTo>
                  <a:lnTo>
                    <a:pt x="6555032" y="0"/>
                  </a:lnTo>
                  <a:lnTo>
                    <a:pt x="6555032" y="293951"/>
                  </a:lnTo>
                  <a:lnTo>
                    <a:pt x="0" y="293951"/>
                  </a:lnTo>
                  <a:close/>
                </a:path>
              </a:pathLst>
            </a:custGeom>
            <a:solidFill>
              <a:srgbClr val="1C4F59"/>
            </a:solidFill>
          </p:spPr>
        </p:sp>
      </p:grpSp>
      <p:grpSp>
        <p:nvGrpSpPr>
          <p:cNvPr name="Group 8" id="8"/>
          <p:cNvGrpSpPr/>
          <p:nvPr/>
        </p:nvGrpSpPr>
        <p:grpSpPr>
          <a:xfrm rot="0">
            <a:off x="1028700" y="516020"/>
            <a:ext cx="12811103" cy="9344287"/>
            <a:chOff x="0" y="0"/>
            <a:chExt cx="17081471" cy="12459049"/>
          </a:xfrm>
        </p:grpSpPr>
        <p:sp>
          <p:nvSpPr>
            <p:cNvPr name="TextBox 9" id="9"/>
            <p:cNvSpPr txBox="true"/>
            <p:nvPr/>
          </p:nvSpPr>
          <p:spPr>
            <a:xfrm rot="0">
              <a:off x="0" y="-76200"/>
              <a:ext cx="17081471" cy="893713"/>
            </a:xfrm>
            <a:prstGeom prst="rect">
              <a:avLst/>
            </a:prstGeom>
          </p:spPr>
          <p:txBody>
            <a:bodyPr anchor="t" rtlCol="false" tIns="0" lIns="0" bIns="0" rIns="0">
              <a:spAutoFit/>
            </a:bodyPr>
            <a:lstStyle/>
            <a:p>
              <a:pPr>
                <a:lnSpc>
                  <a:spcPts val="5631"/>
                </a:lnSpc>
                <a:spcBef>
                  <a:spcPts val="4223"/>
                </a:spcBef>
              </a:pPr>
              <a:r>
                <a:rPr lang="en-US" sz="4022">
                  <a:solidFill>
                    <a:srgbClr val="232253"/>
                  </a:solidFill>
                  <a:latin typeface="Nunito Bold"/>
                </a:rPr>
                <a:t>2. AİLESEL RİSK</a:t>
              </a:r>
              <a:r>
                <a:rPr lang="en-US" sz="4022">
                  <a:solidFill>
                    <a:srgbClr val="232253"/>
                  </a:solidFill>
                  <a:latin typeface="Nunito Bold"/>
                </a:rPr>
                <a:t> FAKTÖRLERİ</a:t>
              </a:r>
            </a:p>
          </p:txBody>
        </p:sp>
        <p:sp>
          <p:nvSpPr>
            <p:cNvPr name="TextBox 10" id="10"/>
            <p:cNvSpPr txBox="true"/>
            <p:nvPr/>
          </p:nvSpPr>
          <p:spPr>
            <a:xfrm rot="0">
              <a:off x="0" y="1250876"/>
              <a:ext cx="17081471" cy="11208173"/>
            </a:xfrm>
            <a:prstGeom prst="rect">
              <a:avLst/>
            </a:prstGeom>
          </p:spPr>
          <p:txBody>
            <a:bodyPr anchor="t" rtlCol="false" tIns="0" lIns="0" bIns="0" rIns="0">
              <a:spAutoFit/>
            </a:bodyPr>
            <a:lstStyle/>
            <a:p>
              <a:pPr>
                <a:lnSpc>
                  <a:spcPts val="3920"/>
                </a:lnSpc>
                <a:spcBef>
                  <a:spcPts val="2940"/>
                </a:spcBef>
              </a:pPr>
              <a:r>
                <a:rPr lang="en-US" sz="2800">
                  <a:solidFill>
                    <a:srgbClr val="494747"/>
                  </a:solidFill>
                  <a:latin typeface="Nunito Light"/>
                </a:rPr>
                <a:t>Kişilik özelliklerinden bağımsız olan ve yalnızca bireyin içinde doğup büyüdüğü aileyle ilgili birtakım olumsuz özellikler ve yaşantılar da kişinin riskli durumlarla karşılaşma olasılığını arttırmaktadır. Sözü edilen bu risk faktörleri;</a:t>
              </a:r>
            </a:p>
            <a:p>
              <a:pPr>
                <a:lnSpc>
                  <a:spcPts val="3920"/>
                </a:lnSpc>
                <a:spcBef>
                  <a:spcPts val="2940"/>
                </a:spcBef>
              </a:pPr>
              <a:r>
                <a:rPr lang="en-US" sz="2800">
                  <a:solidFill>
                    <a:srgbClr val="494747"/>
                  </a:solidFill>
                  <a:latin typeface="Nunito Light"/>
                </a:rPr>
                <a:t>-</a:t>
              </a:r>
              <a:r>
                <a:rPr lang="en-US" sz="2800">
                  <a:solidFill>
                    <a:srgbClr val="494747"/>
                  </a:solidFill>
                  <a:latin typeface="Arimo"/>
                </a:rPr>
                <a:t>En az dört çocuklu kalabalık bir aileye sahip olma, </a:t>
              </a:r>
            </a:p>
            <a:p>
              <a:pPr>
                <a:lnSpc>
                  <a:spcPts val="3920"/>
                </a:lnSpc>
                <a:spcBef>
                  <a:spcPts val="2940"/>
                </a:spcBef>
              </a:pPr>
              <a:r>
                <a:rPr lang="en-US" sz="2800">
                  <a:solidFill>
                    <a:srgbClr val="494747"/>
                  </a:solidFill>
                  <a:latin typeface="Nunito Light"/>
                </a:rPr>
                <a:t>- İ</a:t>
              </a:r>
              <a:r>
                <a:rPr lang="en-US" sz="2800">
                  <a:solidFill>
                    <a:srgbClr val="494747"/>
                  </a:solidFill>
                  <a:latin typeface="Arimo"/>
                </a:rPr>
                <a:t>ki çocuk arasındaki sürenin iki yıldan az olması,</a:t>
              </a:r>
            </a:p>
            <a:p>
              <a:pPr>
                <a:lnSpc>
                  <a:spcPts val="3920"/>
                </a:lnSpc>
                <a:spcBef>
                  <a:spcPts val="2940"/>
                </a:spcBef>
              </a:pPr>
              <a:r>
                <a:rPr lang="en-US" sz="2800">
                  <a:solidFill>
                    <a:srgbClr val="494747"/>
                  </a:solidFill>
                  <a:latin typeface="Nunito Light"/>
                </a:rPr>
                <a:t>- R</a:t>
              </a:r>
              <a:r>
                <a:rPr lang="en-US" sz="2800">
                  <a:solidFill>
                    <a:srgbClr val="494747"/>
                  </a:solidFill>
                  <a:latin typeface="Arimo"/>
                </a:rPr>
                <a:t>uhsal/ kronik bir hastalığı olan anne- babaya sahip olma,</a:t>
              </a:r>
            </a:p>
            <a:p>
              <a:pPr>
                <a:lnSpc>
                  <a:spcPts val="3920"/>
                </a:lnSpc>
                <a:spcBef>
                  <a:spcPts val="2940"/>
                </a:spcBef>
              </a:pPr>
              <a:r>
                <a:rPr lang="en-US" sz="2800">
                  <a:solidFill>
                    <a:srgbClr val="494747"/>
                  </a:solidFill>
                  <a:latin typeface="Nunito Light"/>
                </a:rPr>
                <a:t>- E</a:t>
              </a:r>
              <a:r>
                <a:rPr lang="en-US" sz="2800">
                  <a:solidFill>
                    <a:srgbClr val="494747"/>
                  </a:solidFill>
                  <a:latin typeface="Arimo"/>
                </a:rPr>
                <a:t>beveynlerin boşanması ya da ölümü,</a:t>
              </a:r>
            </a:p>
            <a:p>
              <a:pPr>
                <a:lnSpc>
                  <a:spcPts val="3920"/>
                </a:lnSpc>
                <a:spcBef>
                  <a:spcPts val="2940"/>
                </a:spcBef>
              </a:pPr>
              <a:r>
                <a:rPr lang="en-US" sz="2800">
                  <a:solidFill>
                    <a:srgbClr val="494747"/>
                  </a:solidFill>
                  <a:latin typeface="Nunito Light"/>
                </a:rPr>
                <a:t>- S</a:t>
              </a:r>
              <a:r>
                <a:rPr lang="en-US" sz="2800">
                  <a:solidFill>
                    <a:srgbClr val="494747"/>
                  </a:solidFill>
                  <a:latin typeface="Arimo"/>
                </a:rPr>
                <a:t>uç işlemiş ya da madde kullanan ebeveyne sahip olma,</a:t>
              </a:r>
            </a:p>
            <a:p>
              <a:pPr>
                <a:lnSpc>
                  <a:spcPts val="3920"/>
                </a:lnSpc>
                <a:spcBef>
                  <a:spcPts val="2940"/>
                </a:spcBef>
              </a:pPr>
              <a:r>
                <a:rPr lang="en-US" sz="2800">
                  <a:solidFill>
                    <a:srgbClr val="494747"/>
                  </a:solidFill>
                  <a:latin typeface="Nunito Light"/>
                </a:rPr>
                <a:t>- Y</a:t>
              </a:r>
              <a:r>
                <a:rPr lang="en-US" sz="2800">
                  <a:solidFill>
                    <a:srgbClr val="494747"/>
                  </a:solidFill>
                  <a:latin typeface="Arimo"/>
                </a:rPr>
                <a:t>oksulluk, </a:t>
              </a:r>
            </a:p>
            <a:p>
              <a:pPr>
                <a:lnSpc>
                  <a:spcPts val="3919"/>
                </a:lnSpc>
                <a:spcBef>
                  <a:spcPts val="2939"/>
                </a:spcBef>
              </a:pPr>
              <a:r>
                <a:rPr lang="en-US" sz="2800">
                  <a:solidFill>
                    <a:srgbClr val="494747"/>
                  </a:solidFill>
                  <a:latin typeface="Nunito Light"/>
                </a:rPr>
                <a:t>-A</a:t>
              </a:r>
              <a:r>
                <a:rPr lang="en-US" sz="2800">
                  <a:solidFill>
                    <a:srgbClr val="494747"/>
                  </a:solidFill>
                  <a:latin typeface="Arimo"/>
                </a:rPr>
                <a:t>ile içi şiddet, aile ile yakın ilişkiler kurulamaması, </a:t>
              </a:r>
            </a:p>
            <a:p>
              <a:pPr>
                <a:lnSpc>
                  <a:spcPts val="3920"/>
                </a:lnSpc>
                <a:spcBef>
                  <a:spcPts val="2940"/>
                </a:spcBef>
              </a:pPr>
              <a:r>
                <a:rPr lang="en-US" sz="2799">
                  <a:solidFill>
                    <a:srgbClr val="494747"/>
                  </a:solidFill>
                  <a:latin typeface="Nunito Light"/>
                </a:rPr>
                <a:t>- A</a:t>
              </a:r>
              <a:r>
                <a:rPr lang="en-US" sz="2800">
                  <a:solidFill>
                    <a:srgbClr val="494747"/>
                  </a:solidFill>
                  <a:latin typeface="Arimo"/>
                </a:rPr>
                <a:t>ile geçimsizliği.</a:t>
              </a:r>
            </a:p>
          </p:txBody>
        </p:sp>
      </p:grpSp>
      <p:pic>
        <p:nvPicPr>
          <p:cNvPr name="Picture 11" id="11"/>
          <p:cNvPicPr>
            <a:picLocks noChangeAspect="true"/>
          </p:cNvPicPr>
          <p:nvPr/>
        </p:nvPicPr>
        <p:blipFill>
          <a:blip r:embed="rId4"/>
          <a:srcRect l="0" t="0" r="0" b="0"/>
          <a:stretch>
            <a:fillRect/>
          </a:stretch>
        </p:blipFill>
        <p:spPr>
          <a:xfrm flipH="false" flipV="false" rot="0">
            <a:off x="16871603" y="125261"/>
            <a:ext cx="1416397" cy="1324331"/>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EF4D6"/>
        </a:solidFill>
      </p:bgPr>
    </p:bg>
    <p:spTree>
      <p:nvGrpSpPr>
        <p:cNvPr id="1" name=""/>
        <p:cNvGrpSpPr/>
        <p:nvPr/>
      </p:nvGrpSpPr>
      <p:grpSpPr>
        <a:xfrm>
          <a:off x="0" y="0"/>
          <a:ext cx="0" cy="0"/>
          <a:chOff x="0" y="0"/>
          <a:chExt cx="0" cy="0"/>
        </a:xfrm>
      </p:grpSpPr>
      <p:grpSp>
        <p:nvGrpSpPr>
          <p:cNvPr name="Group 2" id="2"/>
          <p:cNvGrpSpPr/>
          <p:nvPr/>
        </p:nvGrpSpPr>
        <p:grpSpPr>
          <a:xfrm rot="0">
            <a:off x="399216" y="429626"/>
            <a:ext cx="14794808" cy="6867518"/>
            <a:chOff x="0" y="0"/>
            <a:chExt cx="7960087" cy="3694947"/>
          </a:xfrm>
        </p:grpSpPr>
        <p:sp>
          <p:nvSpPr>
            <p:cNvPr name="Freeform 3" id="3"/>
            <p:cNvSpPr/>
            <p:nvPr/>
          </p:nvSpPr>
          <p:spPr>
            <a:xfrm>
              <a:off x="0" y="0"/>
              <a:ext cx="7960087" cy="3694947"/>
            </a:xfrm>
            <a:custGeom>
              <a:avLst/>
              <a:gdLst/>
              <a:ahLst/>
              <a:cxnLst/>
              <a:rect r="r" b="b" t="t" l="l"/>
              <a:pathLst>
                <a:path h="3694947" w="7960087">
                  <a:moveTo>
                    <a:pt x="7835627" y="3694947"/>
                  </a:moveTo>
                  <a:lnTo>
                    <a:pt x="124460" y="3694947"/>
                  </a:lnTo>
                  <a:cubicBezTo>
                    <a:pt x="55880" y="3694947"/>
                    <a:pt x="0" y="3639067"/>
                    <a:pt x="0" y="3570487"/>
                  </a:cubicBezTo>
                  <a:lnTo>
                    <a:pt x="0" y="124460"/>
                  </a:lnTo>
                  <a:cubicBezTo>
                    <a:pt x="0" y="55880"/>
                    <a:pt x="55880" y="0"/>
                    <a:pt x="124460" y="0"/>
                  </a:cubicBezTo>
                  <a:lnTo>
                    <a:pt x="7835627" y="0"/>
                  </a:lnTo>
                  <a:cubicBezTo>
                    <a:pt x="7904207" y="0"/>
                    <a:pt x="7960087" y="55880"/>
                    <a:pt x="7960087" y="124460"/>
                  </a:cubicBezTo>
                  <a:lnTo>
                    <a:pt x="7960087" y="3570487"/>
                  </a:lnTo>
                  <a:cubicBezTo>
                    <a:pt x="7960087" y="3639067"/>
                    <a:pt x="7904207" y="3694947"/>
                    <a:pt x="7835627" y="3694947"/>
                  </a:cubicBezTo>
                  <a:close/>
                </a:path>
              </a:pathLst>
            </a:custGeom>
            <a:solidFill>
              <a:srgbClr val="FFFFFF"/>
            </a:solidFill>
          </p:spPr>
        </p:sp>
      </p:grpSp>
      <p:pic>
        <p:nvPicPr>
          <p:cNvPr name="Picture 4" id="4"/>
          <p:cNvPicPr>
            <a:picLocks noChangeAspect="true"/>
          </p:cNvPicPr>
          <p:nvPr/>
        </p:nvPicPr>
        <p:blipFill>
          <a:blip r:embed="rId2"/>
          <a:srcRect l="0" t="0" r="0" b="0"/>
          <a:stretch>
            <a:fillRect/>
          </a:stretch>
        </p:blipFill>
        <p:spPr>
          <a:xfrm flipH="false" flipV="false" rot="-1094314">
            <a:off x="7921312" y="7998977"/>
            <a:ext cx="2445377" cy="2518646"/>
          </a:xfrm>
          <a:prstGeom prst="rect">
            <a:avLst/>
          </a:prstGeom>
        </p:spPr>
      </p:pic>
      <p:pic>
        <p:nvPicPr>
          <p:cNvPr name="Picture 5" id="5"/>
          <p:cNvPicPr>
            <a:picLocks noChangeAspect="true"/>
          </p:cNvPicPr>
          <p:nvPr/>
        </p:nvPicPr>
        <p:blipFill>
          <a:blip r:embed="rId3"/>
          <a:srcRect l="0" t="0" r="0" b="0"/>
          <a:stretch>
            <a:fillRect/>
          </a:stretch>
        </p:blipFill>
        <p:spPr>
          <a:xfrm flipH="false" flipV="false" rot="-437902">
            <a:off x="3330472" y="7760162"/>
            <a:ext cx="2536797" cy="2296955"/>
          </a:xfrm>
          <a:prstGeom prst="rect">
            <a:avLst/>
          </a:prstGeom>
        </p:spPr>
      </p:pic>
      <p:pic>
        <p:nvPicPr>
          <p:cNvPr name="Picture 6" id="6"/>
          <p:cNvPicPr>
            <a:picLocks noChangeAspect="true"/>
          </p:cNvPicPr>
          <p:nvPr/>
        </p:nvPicPr>
        <p:blipFill>
          <a:blip r:embed="rId4"/>
          <a:srcRect l="0" t="0" r="0" b="0"/>
          <a:stretch>
            <a:fillRect/>
          </a:stretch>
        </p:blipFill>
        <p:spPr>
          <a:xfrm flipH="false" flipV="false" rot="546343">
            <a:off x="11296036" y="7456918"/>
            <a:ext cx="2213445" cy="2439669"/>
          </a:xfrm>
          <a:prstGeom prst="rect">
            <a:avLst/>
          </a:prstGeom>
        </p:spPr>
      </p:pic>
      <p:pic>
        <p:nvPicPr>
          <p:cNvPr name="Picture 7" id="7"/>
          <p:cNvPicPr>
            <a:picLocks noChangeAspect="true"/>
          </p:cNvPicPr>
          <p:nvPr/>
        </p:nvPicPr>
        <p:blipFill>
          <a:blip r:embed="rId5"/>
          <a:srcRect l="0" t="0" r="0" b="0"/>
          <a:stretch>
            <a:fillRect/>
          </a:stretch>
        </p:blipFill>
        <p:spPr>
          <a:xfrm flipH="false" flipV="false" rot="977776">
            <a:off x="14819303" y="7442133"/>
            <a:ext cx="2129401" cy="2518646"/>
          </a:xfrm>
          <a:prstGeom prst="rect">
            <a:avLst/>
          </a:prstGeom>
        </p:spPr>
      </p:pic>
      <p:pic>
        <p:nvPicPr>
          <p:cNvPr name="Picture 8" id="8"/>
          <p:cNvPicPr>
            <a:picLocks noChangeAspect="true"/>
          </p:cNvPicPr>
          <p:nvPr/>
        </p:nvPicPr>
        <p:blipFill>
          <a:blip r:embed="rId6"/>
          <a:srcRect l="0" t="0" r="0" b="0"/>
          <a:stretch>
            <a:fillRect/>
          </a:stretch>
        </p:blipFill>
        <p:spPr>
          <a:xfrm flipH="false" flipV="false" rot="0">
            <a:off x="175615" y="7476554"/>
            <a:ext cx="2705366" cy="2400397"/>
          </a:xfrm>
          <a:prstGeom prst="rect">
            <a:avLst/>
          </a:prstGeom>
        </p:spPr>
      </p:pic>
      <p:grpSp>
        <p:nvGrpSpPr>
          <p:cNvPr name="Group 9" id="9"/>
          <p:cNvGrpSpPr/>
          <p:nvPr/>
        </p:nvGrpSpPr>
        <p:grpSpPr>
          <a:xfrm rot="0">
            <a:off x="0" y="9466902"/>
            <a:ext cx="18288000" cy="820098"/>
            <a:chOff x="0" y="0"/>
            <a:chExt cx="6555032" cy="293951"/>
          </a:xfrm>
        </p:grpSpPr>
        <p:sp>
          <p:nvSpPr>
            <p:cNvPr name="Freeform 10" id="10"/>
            <p:cNvSpPr/>
            <p:nvPr/>
          </p:nvSpPr>
          <p:spPr>
            <a:xfrm>
              <a:off x="0" y="0"/>
              <a:ext cx="6555032" cy="293951"/>
            </a:xfrm>
            <a:custGeom>
              <a:avLst/>
              <a:gdLst/>
              <a:ahLst/>
              <a:cxnLst/>
              <a:rect r="r" b="b" t="t" l="l"/>
              <a:pathLst>
                <a:path h="293951" w="6555032">
                  <a:moveTo>
                    <a:pt x="0" y="0"/>
                  </a:moveTo>
                  <a:lnTo>
                    <a:pt x="6555032" y="0"/>
                  </a:lnTo>
                  <a:lnTo>
                    <a:pt x="6555032" y="293951"/>
                  </a:lnTo>
                  <a:lnTo>
                    <a:pt x="0" y="293951"/>
                  </a:lnTo>
                  <a:close/>
                </a:path>
              </a:pathLst>
            </a:custGeom>
            <a:solidFill>
              <a:srgbClr val="FADECC"/>
            </a:solidFill>
          </p:spPr>
        </p:sp>
      </p:grpSp>
      <p:grpSp>
        <p:nvGrpSpPr>
          <p:cNvPr name="Group 11" id="11"/>
          <p:cNvGrpSpPr/>
          <p:nvPr/>
        </p:nvGrpSpPr>
        <p:grpSpPr>
          <a:xfrm rot="0">
            <a:off x="679892" y="709551"/>
            <a:ext cx="15517761" cy="6484418"/>
            <a:chOff x="0" y="0"/>
            <a:chExt cx="20690347" cy="8645890"/>
          </a:xfrm>
        </p:grpSpPr>
        <p:sp>
          <p:nvSpPr>
            <p:cNvPr name="TextBox 12" id="12"/>
            <p:cNvSpPr txBox="true"/>
            <p:nvPr/>
          </p:nvSpPr>
          <p:spPr>
            <a:xfrm rot="0">
              <a:off x="0" y="-66675"/>
              <a:ext cx="20690347" cy="766210"/>
            </a:xfrm>
            <a:prstGeom prst="rect">
              <a:avLst/>
            </a:prstGeom>
          </p:spPr>
          <p:txBody>
            <a:bodyPr anchor="t" rtlCol="false" tIns="0" lIns="0" bIns="0" rIns="0">
              <a:spAutoFit/>
            </a:bodyPr>
            <a:lstStyle/>
            <a:p>
              <a:pPr>
                <a:lnSpc>
                  <a:spcPts val="4818"/>
                </a:lnSpc>
                <a:spcBef>
                  <a:spcPts val="3614"/>
                </a:spcBef>
              </a:pPr>
              <a:r>
                <a:rPr lang="en-US" sz="3441">
                  <a:solidFill>
                    <a:srgbClr val="232253"/>
                  </a:solidFill>
                  <a:latin typeface="Nunito Bold"/>
                </a:rPr>
                <a:t>3.ÇEVRESEL</a:t>
              </a:r>
              <a:r>
                <a:rPr lang="en-US" sz="3441">
                  <a:solidFill>
                    <a:srgbClr val="232253"/>
                  </a:solidFill>
                  <a:latin typeface="Nunito Bold"/>
                </a:rPr>
                <a:t> RİSK FAKTÖRLERİ</a:t>
              </a:r>
            </a:p>
          </p:txBody>
        </p:sp>
        <p:sp>
          <p:nvSpPr>
            <p:cNvPr name="TextBox 13" id="13"/>
            <p:cNvSpPr txBox="true"/>
            <p:nvPr/>
          </p:nvSpPr>
          <p:spPr>
            <a:xfrm rot="0">
              <a:off x="0" y="1062109"/>
              <a:ext cx="20690347" cy="7583781"/>
            </a:xfrm>
            <a:prstGeom prst="rect">
              <a:avLst/>
            </a:prstGeom>
          </p:spPr>
          <p:txBody>
            <a:bodyPr anchor="t" rtlCol="false" tIns="0" lIns="0" bIns="0" rIns="0">
              <a:spAutoFit/>
            </a:bodyPr>
            <a:lstStyle/>
            <a:p>
              <a:pPr>
                <a:lnSpc>
                  <a:spcPts val="4015"/>
                </a:lnSpc>
                <a:spcBef>
                  <a:spcPts val="3011"/>
                </a:spcBef>
              </a:pPr>
              <a:r>
                <a:rPr lang="en-US" sz="2868">
                  <a:solidFill>
                    <a:srgbClr val="494747"/>
                  </a:solidFill>
                  <a:latin typeface="Nunito Light"/>
                </a:rPr>
                <a:t>Bireyi etkileyen risk faktörleri kimi zaman kişisel özelliklerle de ailesel özelliklerle de ilgili olmamaktadır. İçinde yaşanılan birim de (okul, iş yeri, şehir, ülke, bölge, etnik köken) kişinin olumsuz durumlarla karşılaşma riskini arttırabilmektedir. Bu risk faktörlerine örnek olarak;</a:t>
              </a:r>
            </a:p>
            <a:p>
              <a:pPr>
                <a:lnSpc>
                  <a:spcPts val="3155"/>
                </a:lnSpc>
                <a:spcBef>
                  <a:spcPts val="2366"/>
                </a:spcBef>
              </a:pPr>
              <a:r>
                <a:rPr lang="en-US" sz="2868">
                  <a:solidFill>
                    <a:srgbClr val="494747"/>
                  </a:solidFill>
                  <a:latin typeface="Nunito Light"/>
                </a:rPr>
                <a:t>- D</a:t>
              </a:r>
              <a:r>
                <a:rPr lang="en-US" sz="2868">
                  <a:solidFill>
                    <a:srgbClr val="494747"/>
                  </a:solidFill>
                  <a:latin typeface="Nunito Light"/>
                </a:rPr>
                <a:t>oğal afetler,                               </a:t>
              </a:r>
              <a:r>
                <a:rPr lang="en-US" sz="2868">
                  <a:solidFill>
                    <a:srgbClr val="494747"/>
                  </a:solidFill>
                  <a:latin typeface="Nunito Light"/>
                </a:rPr>
                <a:t>- T</a:t>
              </a:r>
              <a:r>
                <a:rPr lang="en-US" sz="2868">
                  <a:solidFill>
                    <a:srgbClr val="494747"/>
                  </a:solidFill>
                  <a:latin typeface="Nunito Light"/>
                </a:rPr>
                <a:t>erör,</a:t>
              </a:r>
            </a:p>
            <a:p>
              <a:pPr>
                <a:lnSpc>
                  <a:spcPts val="3155"/>
                </a:lnSpc>
                <a:spcBef>
                  <a:spcPts val="2366"/>
                </a:spcBef>
              </a:pPr>
              <a:r>
                <a:rPr lang="en-US" sz="2868">
                  <a:solidFill>
                    <a:srgbClr val="494747"/>
                  </a:solidFill>
                  <a:latin typeface="Nunito Light"/>
                </a:rPr>
                <a:t>- S</a:t>
              </a:r>
              <a:r>
                <a:rPr lang="en-US" sz="2868">
                  <a:solidFill>
                    <a:srgbClr val="494747"/>
                  </a:solidFill>
                  <a:latin typeface="Nunito Light"/>
                </a:rPr>
                <a:t>avaş,                                           </a:t>
              </a:r>
              <a:r>
                <a:rPr lang="en-US" sz="2868">
                  <a:solidFill>
                    <a:srgbClr val="494747"/>
                  </a:solidFill>
                  <a:latin typeface="Nunito Light"/>
                </a:rPr>
                <a:t>- K</a:t>
              </a:r>
              <a:r>
                <a:rPr lang="en-US" sz="2868">
                  <a:solidFill>
                    <a:srgbClr val="494747"/>
                  </a:solidFill>
                  <a:latin typeface="Nunito Light"/>
                </a:rPr>
                <a:t>ıtlık, </a:t>
              </a:r>
            </a:p>
            <a:p>
              <a:pPr>
                <a:lnSpc>
                  <a:spcPts val="3155"/>
                </a:lnSpc>
                <a:spcBef>
                  <a:spcPts val="2366"/>
                </a:spcBef>
              </a:pPr>
              <a:r>
                <a:rPr lang="en-US" sz="2868">
                  <a:solidFill>
                    <a:srgbClr val="494747"/>
                  </a:solidFill>
                  <a:latin typeface="Nunito Light"/>
                </a:rPr>
                <a:t>- G</a:t>
              </a:r>
              <a:r>
                <a:rPr lang="en-US" sz="2868">
                  <a:solidFill>
                    <a:srgbClr val="494747"/>
                  </a:solidFill>
                  <a:latin typeface="Nunito Light"/>
                </a:rPr>
                <a:t>öç,                                               </a:t>
              </a:r>
              <a:r>
                <a:rPr lang="en-US" sz="2868">
                  <a:solidFill>
                    <a:srgbClr val="494747"/>
                  </a:solidFill>
                  <a:latin typeface="Nunito Light"/>
                </a:rPr>
                <a:t>- Ç</a:t>
              </a:r>
              <a:r>
                <a:rPr lang="en-US" sz="2868">
                  <a:solidFill>
                    <a:srgbClr val="494747"/>
                  </a:solidFill>
                  <a:latin typeface="Nunito Light"/>
                </a:rPr>
                <a:t>ocuk ihmali ve istismarı,</a:t>
              </a:r>
            </a:p>
            <a:p>
              <a:pPr>
                <a:lnSpc>
                  <a:spcPts val="3155"/>
                </a:lnSpc>
                <a:spcBef>
                  <a:spcPts val="2366"/>
                </a:spcBef>
              </a:pPr>
              <a:r>
                <a:rPr lang="en-US" sz="2868">
                  <a:solidFill>
                    <a:srgbClr val="494747"/>
                  </a:solidFill>
                  <a:latin typeface="Nunito Light"/>
                </a:rPr>
                <a:t>- Evsizlik,                                         - Ekonomik zorluklar ve yoksulluk</a:t>
              </a:r>
            </a:p>
            <a:p>
              <a:pPr>
                <a:lnSpc>
                  <a:spcPts val="3155"/>
                </a:lnSpc>
                <a:spcBef>
                  <a:spcPts val="2366"/>
                </a:spcBef>
              </a:pPr>
              <a:r>
                <a:rPr lang="en-US" sz="2868">
                  <a:solidFill>
                    <a:srgbClr val="494747"/>
                  </a:solidFill>
                  <a:latin typeface="Nunito Light"/>
                </a:rPr>
                <a:t>- Yetersiz beslenme</a:t>
              </a:r>
            </a:p>
            <a:p>
              <a:pPr>
                <a:lnSpc>
                  <a:spcPts val="3155"/>
                </a:lnSpc>
                <a:spcBef>
                  <a:spcPts val="2366"/>
                </a:spcBef>
              </a:pPr>
              <a:r>
                <a:rPr lang="en-US" sz="2868">
                  <a:solidFill>
                    <a:srgbClr val="494747"/>
                  </a:solidFill>
                  <a:latin typeface="Nunito Light"/>
                </a:rPr>
                <a:t>- Toplumsal şiddete maruz kalma ve ailevi felaketler.</a:t>
              </a:r>
            </a:p>
          </p:txBody>
        </p:sp>
      </p:grpSp>
      <p:pic>
        <p:nvPicPr>
          <p:cNvPr name="Picture 14" id="14"/>
          <p:cNvPicPr>
            <a:picLocks noChangeAspect="true"/>
          </p:cNvPicPr>
          <p:nvPr/>
        </p:nvPicPr>
        <p:blipFill>
          <a:blip r:embed="rId7"/>
          <a:srcRect l="0" t="0" r="0" b="0"/>
          <a:stretch>
            <a:fillRect/>
          </a:stretch>
        </p:blipFill>
        <p:spPr>
          <a:xfrm flipH="false" flipV="false" rot="0">
            <a:off x="16871603" y="125261"/>
            <a:ext cx="1416397" cy="1324331"/>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EF4D6"/>
        </a:solidFill>
      </p:bgPr>
    </p:bg>
    <p:spTree>
      <p:nvGrpSpPr>
        <p:cNvPr id="1" name=""/>
        <p:cNvGrpSpPr/>
        <p:nvPr/>
      </p:nvGrpSpPr>
      <p:grpSpPr>
        <a:xfrm>
          <a:off x="0" y="0"/>
          <a:ext cx="0" cy="0"/>
          <a:chOff x="0" y="0"/>
          <a:chExt cx="0" cy="0"/>
        </a:xfrm>
      </p:grpSpPr>
      <p:grpSp>
        <p:nvGrpSpPr>
          <p:cNvPr name="Group 2" id="2"/>
          <p:cNvGrpSpPr/>
          <p:nvPr/>
        </p:nvGrpSpPr>
        <p:grpSpPr>
          <a:xfrm rot="0">
            <a:off x="1396358" y="3527796"/>
            <a:ext cx="4448774" cy="4244846"/>
            <a:chOff x="0" y="0"/>
            <a:chExt cx="2393585" cy="2283865"/>
          </a:xfrm>
        </p:grpSpPr>
        <p:sp>
          <p:nvSpPr>
            <p:cNvPr name="Freeform 3" id="3"/>
            <p:cNvSpPr/>
            <p:nvPr/>
          </p:nvSpPr>
          <p:spPr>
            <a:xfrm>
              <a:off x="0" y="0"/>
              <a:ext cx="2393585" cy="2283865"/>
            </a:xfrm>
            <a:custGeom>
              <a:avLst/>
              <a:gdLst/>
              <a:ahLst/>
              <a:cxnLst/>
              <a:rect r="r" b="b" t="t" l="l"/>
              <a:pathLst>
                <a:path h="2283865" w="2393585">
                  <a:moveTo>
                    <a:pt x="2269125" y="2283865"/>
                  </a:moveTo>
                  <a:lnTo>
                    <a:pt x="124460" y="2283865"/>
                  </a:lnTo>
                  <a:cubicBezTo>
                    <a:pt x="55880" y="2283865"/>
                    <a:pt x="0" y="2227985"/>
                    <a:pt x="0" y="2159405"/>
                  </a:cubicBezTo>
                  <a:lnTo>
                    <a:pt x="0" y="124460"/>
                  </a:lnTo>
                  <a:cubicBezTo>
                    <a:pt x="0" y="55880"/>
                    <a:pt x="55880" y="0"/>
                    <a:pt x="124460" y="0"/>
                  </a:cubicBezTo>
                  <a:lnTo>
                    <a:pt x="2269125" y="0"/>
                  </a:lnTo>
                  <a:cubicBezTo>
                    <a:pt x="2337705" y="0"/>
                    <a:pt x="2393585" y="55880"/>
                    <a:pt x="2393585" y="124460"/>
                  </a:cubicBezTo>
                  <a:lnTo>
                    <a:pt x="2393585" y="2159405"/>
                  </a:lnTo>
                  <a:cubicBezTo>
                    <a:pt x="2393585" y="2227985"/>
                    <a:pt x="2337705" y="2283865"/>
                    <a:pt x="2269125" y="2283865"/>
                  </a:cubicBezTo>
                  <a:close/>
                </a:path>
              </a:pathLst>
            </a:custGeom>
            <a:solidFill>
              <a:srgbClr val="FFFFFF"/>
            </a:solidFill>
          </p:spPr>
        </p:sp>
      </p:grpSp>
      <p:sp>
        <p:nvSpPr>
          <p:cNvPr name="TextBox 4" id="4"/>
          <p:cNvSpPr txBox="true"/>
          <p:nvPr/>
        </p:nvSpPr>
        <p:spPr>
          <a:xfrm rot="0">
            <a:off x="1878764" y="4245466"/>
            <a:ext cx="3775382" cy="2065401"/>
          </a:xfrm>
          <a:prstGeom prst="rect">
            <a:avLst/>
          </a:prstGeom>
        </p:spPr>
        <p:txBody>
          <a:bodyPr anchor="t" rtlCol="false" tIns="0" lIns="0" bIns="0" rIns="0">
            <a:spAutoFit/>
          </a:bodyPr>
          <a:lstStyle/>
          <a:p>
            <a:pPr>
              <a:lnSpc>
                <a:spcPts val="5472"/>
              </a:lnSpc>
            </a:pPr>
            <a:r>
              <a:rPr lang="en-US" sz="4800">
                <a:solidFill>
                  <a:srgbClr val="ED5D3D"/>
                </a:solidFill>
                <a:latin typeface="Aileron Regular Bold"/>
              </a:rPr>
              <a:t>BİREYSEL KORUYUCU FAKTÖRLER</a:t>
            </a:r>
          </a:p>
        </p:txBody>
      </p:sp>
      <p:grpSp>
        <p:nvGrpSpPr>
          <p:cNvPr name="Group 5" id="5"/>
          <p:cNvGrpSpPr/>
          <p:nvPr/>
        </p:nvGrpSpPr>
        <p:grpSpPr>
          <a:xfrm rot="0">
            <a:off x="6929760" y="3527796"/>
            <a:ext cx="4448774" cy="4244846"/>
            <a:chOff x="0" y="0"/>
            <a:chExt cx="2393585" cy="2283865"/>
          </a:xfrm>
        </p:grpSpPr>
        <p:sp>
          <p:nvSpPr>
            <p:cNvPr name="Freeform 6" id="6"/>
            <p:cNvSpPr/>
            <p:nvPr/>
          </p:nvSpPr>
          <p:spPr>
            <a:xfrm>
              <a:off x="0" y="0"/>
              <a:ext cx="2393585" cy="2283865"/>
            </a:xfrm>
            <a:custGeom>
              <a:avLst/>
              <a:gdLst/>
              <a:ahLst/>
              <a:cxnLst/>
              <a:rect r="r" b="b" t="t" l="l"/>
              <a:pathLst>
                <a:path h="2283865" w="2393585">
                  <a:moveTo>
                    <a:pt x="2269125" y="2283865"/>
                  </a:moveTo>
                  <a:lnTo>
                    <a:pt x="124460" y="2283865"/>
                  </a:lnTo>
                  <a:cubicBezTo>
                    <a:pt x="55880" y="2283865"/>
                    <a:pt x="0" y="2227985"/>
                    <a:pt x="0" y="2159405"/>
                  </a:cubicBezTo>
                  <a:lnTo>
                    <a:pt x="0" y="124460"/>
                  </a:lnTo>
                  <a:cubicBezTo>
                    <a:pt x="0" y="55880"/>
                    <a:pt x="55880" y="0"/>
                    <a:pt x="124460" y="0"/>
                  </a:cubicBezTo>
                  <a:lnTo>
                    <a:pt x="2269125" y="0"/>
                  </a:lnTo>
                  <a:cubicBezTo>
                    <a:pt x="2337705" y="0"/>
                    <a:pt x="2393585" y="55880"/>
                    <a:pt x="2393585" y="124460"/>
                  </a:cubicBezTo>
                  <a:lnTo>
                    <a:pt x="2393585" y="2159405"/>
                  </a:lnTo>
                  <a:cubicBezTo>
                    <a:pt x="2393585" y="2227985"/>
                    <a:pt x="2337705" y="2283865"/>
                    <a:pt x="2269125" y="2283865"/>
                  </a:cubicBezTo>
                  <a:close/>
                </a:path>
              </a:pathLst>
            </a:custGeom>
            <a:solidFill>
              <a:srgbClr val="FFFFFF"/>
            </a:solidFill>
          </p:spPr>
        </p:sp>
      </p:grpSp>
      <p:grpSp>
        <p:nvGrpSpPr>
          <p:cNvPr name="Group 7" id="7"/>
          <p:cNvGrpSpPr/>
          <p:nvPr/>
        </p:nvGrpSpPr>
        <p:grpSpPr>
          <a:xfrm rot="0">
            <a:off x="12367913" y="3527796"/>
            <a:ext cx="4448774" cy="4244846"/>
            <a:chOff x="0" y="0"/>
            <a:chExt cx="2393585" cy="2283865"/>
          </a:xfrm>
        </p:grpSpPr>
        <p:sp>
          <p:nvSpPr>
            <p:cNvPr name="Freeform 8" id="8"/>
            <p:cNvSpPr/>
            <p:nvPr/>
          </p:nvSpPr>
          <p:spPr>
            <a:xfrm>
              <a:off x="0" y="0"/>
              <a:ext cx="2393585" cy="2283865"/>
            </a:xfrm>
            <a:custGeom>
              <a:avLst/>
              <a:gdLst/>
              <a:ahLst/>
              <a:cxnLst/>
              <a:rect r="r" b="b" t="t" l="l"/>
              <a:pathLst>
                <a:path h="2283865" w="2393585">
                  <a:moveTo>
                    <a:pt x="2269125" y="2283865"/>
                  </a:moveTo>
                  <a:lnTo>
                    <a:pt x="124460" y="2283865"/>
                  </a:lnTo>
                  <a:cubicBezTo>
                    <a:pt x="55880" y="2283865"/>
                    <a:pt x="0" y="2227985"/>
                    <a:pt x="0" y="2159405"/>
                  </a:cubicBezTo>
                  <a:lnTo>
                    <a:pt x="0" y="124460"/>
                  </a:lnTo>
                  <a:cubicBezTo>
                    <a:pt x="0" y="55880"/>
                    <a:pt x="55880" y="0"/>
                    <a:pt x="124460" y="0"/>
                  </a:cubicBezTo>
                  <a:lnTo>
                    <a:pt x="2269125" y="0"/>
                  </a:lnTo>
                  <a:cubicBezTo>
                    <a:pt x="2337705" y="0"/>
                    <a:pt x="2393585" y="55880"/>
                    <a:pt x="2393585" y="124460"/>
                  </a:cubicBezTo>
                  <a:lnTo>
                    <a:pt x="2393585" y="2159405"/>
                  </a:lnTo>
                  <a:cubicBezTo>
                    <a:pt x="2393585" y="2227985"/>
                    <a:pt x="2337705" y="2283865"/>
                    <a:pt x="2269125" y="2283865"/>
                  </a:cubicBezTo>
                  <a:close/>
                </a:path>
              </a:pathLst>
            </a:custGeom>
            <a:solidFill>
              <a:srgbClr val="FFFFFF"/>
            </a:solidFill>
          </p:spPr>
        </p:sp>
      </p:grpSp>
      <p:sp>
        <p:nvSpPr>
          <p:cNvPr name="TextBox 9" id="9"/>
          <p:cNvSpPr txBox="true"/>
          <p:nvPr/>
        </p:nvSpPr>
        <p:spPr>
          <a:xfrm rot="0">
            <a:off x="0" y="646168"/>
            <a:ext cx="17841280" cy="2451711"/>
          </a:xfrm>
          <a:prstGeom prst="rect">
            <a:avLst/>
          </a:prstGeom>
        </p:spPr>
        <p:txBody>
          <a:bodyPr anchor="t" rtlCol="false" tIns="0" lIns="0" bIns="0" rIns="0">
            <a:spAutoFit/>
          </a:bodyPr>
          <a:lstStyle/>
          <a:p>
            <a:pPr algn="ctr" marL="0" indent="0" lvl="0">
              <a:lnSpc>
                <a:spcPts val="9680"/>
              </a:lnSpc>
            </a:pPr>
            <a:r>
              <a:rPr lang="en-US" sz="8800">
                <a:solidFill>
                  <a:srgbClr val="189F87"/>
                </a:solidFill>
                <a:latin typeface="Poetsen"/>
              </a:rPr>
              <a:t>PSİKOLOJİK SAĞLAMLIĞI ETKİLEYEN KORUYUCU FAKTÖRLER</a:t>
            </a:r>
          </a:p>
        </p:txBody>
      </p:sp>
      <p:pic>
        <p:nvPicPr>
          <p:cNvPr name="Picture 10" id="10"/>
          <p:cNvPicPr>
            <a:picLocks noChangeAspect="true"/>
          </p:cNvPicPr>
          <p:nvPr/>
        </p:nvPicPr>
        <p:blipFill>
          <a:blip r:embed="rId2"/>
          <a:srcRect l="0" t="0" r="0" b="0"/>
          <a:stretch>
            <a:fillRect/>
          </a:stretch>
        </p:blipFill>
        <p:spPr>
          <a:xfrm flipH="false" flipV="false" rot="0">
            <a:off x="16276878" y="6579473"/>
            <a:ext cx="1564402" cy="1822925"/>
          </a:xfrm>
          <a:prstGeom prst="rect">
            <a:avLst/>
          </a:prstGeom>
        </p:spPr>
      </p:pic>
      <p:pic>
        <p:nvPicPr>
          <p:cNvPr name="Picture 11" id="11"/>
          <p:cNvPicPr>
            <a:picLocks noChangeAspect="true"/>
          </p:cNvPicPr>
          <p:nvPr/>
        </p:nvPicPr>
        <p:blipFill>
          <a:blip r:embed="rId3"/>
          <a:srcRect l="0" t="0" r="0" b="0"/>
          <a:stretch>
            <a:fillRect/>
          </a:stretch>
        </p:blipFill>
        <p:spPr>
          <a:xfrm flipH="false" flipV="false" rot="0">
            <a:off x="10652080" y="6776718"/>
            <a:ext cx="1452910" cy="1718495"/>
          </a:xfrm>
          <a:prstGeom prst="rect">
            <a:avLst/>
          </a:prstGeom>
        </p:spPr>
      </p:pic>
      <p:pic>
        <p:nvPicPr>
          <p:cNvPr name="Picture 12" id="12"/>
          <p:cNvPicPr>
            <a:picLocks noChangeAspect="true"/>
          </p:cNvPicPr>
          <p:nvPr/>
        </p:nvPicPr>
        <p:blipFill>
          <a:blip r:embed="rId4"/>
          <a:srcRect l="0" t="0" r="0" b="0"/>
          <a:stretch>
            <a:fillRect/>
          </a:stretch>
        </p:blipFill>
        <p:spPr>
          <a:xfrm flipH="false" flipV="false" rot="4308366">
            <a:off x="5061138" y="6813497"/>
            <a:ext cx="1567988" cy="1485312"/>
          </a:xfrm>
          <a:prstGeom prst="rect">
            <a:avLst/>
          </a:prstGeom>
        </p:spPr>
      </p:pic>
      <p:grpSp>
        <p:nvGrpSpPr>
          <p:cNvPr name="Group 13" id="13"/>
          <p:cNvGrpSpPr/>
          <p:nvPr/>
        </p:nvGrpSpPr>
        <p:grpSpPr>
          <a:xfrm rot="0">
            <a:off x="0" y="9466902"/>
            <a:ext cx="18288000" cy="820098"/>
            <a:chOff x="0" y="0"/>
            <a:chExt cx="6555032" cy="293951"/>
          </a:xfrm>
        </p:grpSpPr>
        <p:sp>
          <p:nvSpPr>
            <p:cNvPr name="Freeform 14" id="14"/>
            <p:cNvSpPr/>
            <p:nvPr/>
          </p:nvSpPr>
          <p:spPr>
            <a:xfrm>
              <a:off x="0" y="0"/>
              <a:ext cx="6555032" cy="293951"/>
            </a:xfrm>
            <a:custGeom>
              <a:avLst/>
              <a:gdLst/>
              <a:ahLst/>
              <a:cxnLst/>
              <a:rect r="r" b="b" t="t" l="l"/>
              <a:pathLst>
                <a:path h="293951" w="6555032">
                  <a:moveTo>
                    <a:pt x="0" y="0"/>
                  </a:moveTo>
                  <a:lnTo>
                    <a:pt x="6555032" y="0"/>
                  </a:lnTo>
                  <a:lnTo>
                    <a:pt x="6555032" y="293951"/>
                  </a:lnTo>
                  <a:lnTo>
                    <a:pt x="0" y="293951"/>
                  </a:lnTo>
                  <a:close/>
                </a:path>
              </a:pathLst>
            </a:custGeom>
            <a:solidFill>
              <a:srgbClr val="FADECC"/>
            </a:solidFill>
          </p:spPr>
        </p:sp>
      </p:grpSp>
      <p:sp>
        <p:nvSpPr>
          <p:cNvPr name="TextBox 15" id="15"/>
          <p:cNvSpPr txBox="true"/>
          <p:nvPr/>
        </p:nvSpPr>
        <p:spPr>
          <a:xfrm rot="0">
            <a:off x="7256309" y="4256435"/>
            <a:ext cx="3775382" cy="2065401"/>
          </a:xfrm>
          <a:prstGeom prst="rect">
            <a:avLst/>
          </a:prstGeom>
        </p:spPr>
        <p:txBody>
          <a:bodyPr anchor="t" rtlCol="false" tIns="0" lIns="0" bIns="0" rIns="0">
            <a:spAutoFit/>
          </a:bodyPr>
          <a:lstStyle/>
          <a:p>
            <a:pPr>
              <a:lnSpc>
                <a:spcPts val="5472"/>
              </a:lnSpc>
            </a:pPr>
            <a:r>
              <a:rPr lang="en-US" sz="4800">
                <a:solidFill>
                  <a:srgbClr val="ED5D3D"/>
                </a:solidFill>
                <a:latin typeface="Aileron Regular Bold"/>
              </a:rPr>
              <a:t>AİLESEL KORUYUCU FAKTÖRLER</a:t>
            </a:r>
          </a:p>
        </p:txBody>
      </p:sp>
      <p:sp>
        <p:nvSpPr>
          <p:cNvPr name="TextBox 16" id="16"/>
          <p:cNvSpPr txBox="true"/>
          <p:nvPr/>
        </p:nvSpPr>
        <p:spPr>
          <a:xfrm rot="0">
            <a:off x="12675295" y="4256435"/>
            <a:ext cx="3908966" cy="2065401"/>
          </a:xfrm>
          <a:prstGeom prst="rect">
            <a:avLst/>
          </a:prstGeom>
        </p:spPr>
        <p:txBody>
          <a:bodyPr anchor="t" rtlCol="false" tIns="0" lIns="0" bIns="0" rIns="0">
            <a:spAutoFit/>
          </a:bodyPr>
          <a:lstStyle/>
          <a:p>
            <a:pPr>
              <a:lnSpc>
                <a:spcPts val="5472"/>
              </a:lnSpc>
            </a:pPr>
            <a:r>
              <a:rPr lang="en-US" sz="4800">
                <a:solidFill>
                  <a:srgbClr val="ED5D3D"/>
                </a:solidFill>
                <a:latin typeface="Aileron Regular Bold"/>
              </a:rPr>
              <a:t>ÇEVRESEL KORUYUCU FAKTÖRLER</a:t>
            </a:r>
          </a:p>
        </p:txBody>
      </p:sp>
      <p:pic>
        <p:nvPicPr>
          <p:cNvPr name="Picture 17" id="17"/>
          <p:cNvPicPr>
            <a:picLocks noChangeAspect="true"/>
          </p:cNvPicPr>
          <p:nvPr/>
        </p:nvPicPr>
        <p:blipFill>
          <a:blip r:embed="rId5"/>
          <a:srcRect l="0" t="0" r="0" b="0"/>
          <a:stretch>
            <a:fillRect/>
          </a:stretch>
        </p:blipFill>
        <p:spPr>
          <a:xfrm flipH="false" flipV="false" rot="0">
            <a:off x="16871603" y="125261"/>
            <a:ext cx="1416397" cy="1324331"/>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89F87"/>
        </a:solidFill>
      </p:bgPr>
    </p:bg>
    <p:spTree>
      <p:nvGrpSpPr>
        <p:cNvPr id="1" name=""/>
        <p:cNvGrpSpPr/>
        <p:nvPr/>
      </p:nvGrpSpPr>
      <p:grpSpPr>
        <a:xfrm>
          <a:off x="0" y="0"/>
          <a:ext cx="0" cy="0"/>
          <a:chOff x="0" y="0"/>
          <a:chExt cx="0" cy="0"/>
        </a:xfrm>
      </p:grpSpPr>
      <p:grpSp>
        <p:nvGrpSpPr>
          <p:cNvPr name="Group 2" id="2"/>
          <p:cNvGrpSpPr/>
          <p:nvPr/>
        </p:nvGrpSpPr>
        <p:grpSpPr>
          <a:xfrm rot="0">
            <a:off x="0" y="9466902"/>
            <a:ext cx="18288000" cy="820098"/>
            <a:chOff x="0" y="0"/>
            <a:chExt cx="6555032" cy="293951"/>
          </a:xfrm>
        </p:grpSpPr>
        <p:sp>
          <p:nvSpPr>
            <p:cNvPr name="Freeform 3" id="3"/>
            <p:cNvSpPr/>
            <p:nvPr/>
          </p:nvSpPr>
          <p:spPr>
            <a:xfrm>
              <a:off x="0" y="0"/>
              <a:ext cx="6555032" cy="293951"/>
            </a:xfrm>
            <a:custGeom>
              <a:avLst/>
              <a:gdLst/>
              <a:ahLst/>
              <a:cxnLst/>
              <a:rect r="r" b="b" t="t" l="l"/>
              <a:pathLst>
                <a:path h="293951" w="6555032">
                  <a:moveTo>
                    <a:pt x="0" y="0"/>
                  </a:moveTo>
                  <a:lnTo>
                    <a:pt x="6555032" y="0"/>
                  </a:lnTo>
                  <a:lnTo>
                    <a:pt x="6555032" y="293951"/>
                  </a:lnTo>
                  <a:lnTo>
                    <a:pt x="0" y="293951"/>
                  </a:lnTo>
                  <a:close/>
                </a:path>
              </a:pathLst>
            </a:custGeom>
            <a:solidFill>
              <a:srgbClr val="1C4F59"/>
            </a:solidFill>
          </p:spPr>
        </p:sp>
      </p:grpSp>
      <p:grpSp>
        <p:nvGrpSpPr>
          <p:cNvPr name="Group 4" id="4"/>
          <p:cNvGrpSpPr/>
          <p:nvPr/>
        </p:nvGrpSpPr>
        <p:grpSpPr>
          <a:xfrm rot="0">
            <a:off x="1208006" y="649041"/>
            <a:ext cx="16051294" cy="8280019"/>
            <a:chOff x="0" y="0"/>
            <a:chExt cx="21401725" cy="11040026"/>
          </a:xfrm>
        </p:grpSpPr>
        <p:sp>
          <p:nvSpPr>
            <p:cNvPr name="TextBox 5" id="5"/>
            <p:cNvSpPr txBox="true"/>
            <p:nvPr/>
          </p:nvSpPr>
          <p:spPr>
            <a:xfrm rot="0">
              <a:off x="0" y="-66675"/>
              <a:ext cx="21401725" cy="794090"/>
            </a:xfrm>
            <a:prstGeom prst="rect">
              <a:avLst/>
            </a:prstGeom>
          </p:spPr>
          <p:txBody>
            <a:bodyPr anchor="t" rtlCol="false" tIns="0" lIns="0" bIns="0" rIns="0">
              <a:spAutoFit/>
            </a:bodyPr>
            <a:lstStyle/>
            <a:p>
              <a:pPr>
                <a:lnSpc>
                  <a:spcPts val="5010"/>
                </a:lnSpc>
                <a:spcBef>
                  <a:spcPts val="3758"/>
                </a:spcBef>
              </a:pPr>
              <a:r>
                <a:rPr lang="en-US" sz="3579">
                  <a:solidFill>
                    <a:srgbClr val="232253"/>
                  </a:solidFill>
                  <a:latin typeface="Nunito Bold"/>
                </a:rPr>
                <a:t>1.</a:t>
              </a:r>
              <a:r>
                <a:rPr lang="en-US" sz="3579">
                  <a:solidFill>
                    <a:srgbClr val="232253"/>
                  </a:solidFill>
                  <a:latin typeface="Nunito Bold"/>
                </a:rPr>
                <a:t>BİREYSEL KORUYUCU FAKTÖRLER</a:t>
              </a:r>
            </a:p>
          </p:txBody>
        </p:sp>
        <p:sp>
          <p:nvSpPr>
            <p:cNvPr name="TextBox 6" id="6"/>
            <p:cNvSpPr txBox="true"/>
            <p:nvPr/>
          </p:nvSpPr>
          <p:spPr>
            <a:xfrm rot="0">
              <a:off x="0" y="1116242"/>
              <a:ext cx="21401725" cy="9923783"/>
            </a:xfrm>
            <a:prstGeom prst="rect">
              <a:avLst/>
            </a:prstGeom>
          </p:spPr>
          <p:txBody>
            <a:bodyPr anchor="t" rtlCol="false" tIns="0" lIns="0" bIns="0" rIns="0">
              <a:spAutoFit/>
            </a:bodyPr>
            <a:lstStyle/>
            <a:p>
              <a:pPr>
                <a:lnSpc>
                  <a:spcPts val="4175"/>
                </a:lnSpc>
                <a:spcBef>
                  <a:spcPts val="3131"/>
                </a:spcBef>
              </a:pPr>
              <a:r>
                <a:rPr lang="en-US" sz="2982">
                  <a:solidFill>
                    <a:srgbClr val="494747"/>
                  </a:solidFill>
                  <a:latin typeface="Nunito Light"/>
                </a:rPr>
                <a:t>Bireysel k</a:t>
              </a:r>
              <a:r>
                <a:rPr lang="en-US" sz="2982">
                  <a:solidFill>
                    <a:srgbClr val="000000"/>
                  </a:solidFill>
                  <a:latin typeface="Nunito Light"/>
                </a:rPr>
                <a:t>o</a:t>
              </a:r>
              <a:r>
                <a:rPr lang="en-US" sz="2982">
                  <a:solidFill>
                    <a:srgbClr val="000000"/>
                  </a:solidFill>
                  <a:latin typeface="Nunito Light"/>
                </a:rPr>
                <a:t>r</a:t>
              </a:r>
              <a:r>
                <a:rPr lang="en-US" sz="2982">
                  <a:solidFill>
                    <a:srgbClr val="000000"/>
                  </a:solidFill>
                  <a:latin typeface="Nunito Light"/>
                </a:rPr>
                <a:t>u</a:t>
              </a:r>
              <a:r>
                <a:rPr lang="en-US" sz="2982">
                  <a:solidFill>
                    <a:srgbClr val="000000"/>
                  </a:solidFill>
                  <a:latin typeface="Nunito Light"/>
                </a:rPr>
                <a:t>yucu fak</a:t>
              </a:r>
              <a:r>
                <a:rPr lang="en-US" sz="2982">
                  <a:solidFill>
                    <a:srgbClr val="000000"/>
                  </a:solidFill>
                  <a:latin typeface="Nunito Light"/>
                </a:rPr>
                <a:t>t</a:t>
              </a:r>
              <a:r>
                <a:rPr lang="en-US" sz="2982">
                  <a:solidFill>
                    <a:srgbClr val="000000"/>
                  </a:solidFill>
                  <a:latin typeface="Nunito Light"/>
                </a:rPr>
                <a:t>örler bireyi</a:t>
              </a:r>
              <a:r>
                <a:rPr lang="en-US" sz="2982">
                  <a:solidFill>
                    <a:srgbClr val="000000"/>
                  </a:solidFill>
                  <a:latin typeface="Nunito Light"/>
                </a:rPr>
                <a:t>n sahip ol</a:t>
              </a:r>
              <a:r>
                <a:rPr lang="en-US" sz="2982">
                  <a:solidFill>
                    <a:srgbClr val="000000"/>
                  </a:solidFill>
                  <a:latin typeface="Nunito Light"/>
                </a:rPr>
                <a:t>d</a:t>
              </a:r>
              <a:r>
                <a:rPr lang="en-US" sz="2982">
                  <a:solidFill>
                    <a:srgbClr val="000000"/>
                  </a:solidFill>
                  <a:latin typeface="Nunito Light"/>
                </a:rPr>
                <a:t>u</a:t>
              </a:r>
              <a:r>
                <a:rPr lang="en-US" sz="2982">
                  <a:solidFill>
                    <a:srgbClr val="000000"/>
                  </a:solidFill>
                  <a:latin typeface="Nunito Light"/>
                </a:rPr>
                <a:t>ğu risk faktörleri</a:t>
              </a:r>
              <a:r>
                <a:rPr lang="en-US" sz="2982">
                  <a:solidFill>
                    <a:srgbClr val="000000"/>
                  </a:solidFill>
                  <a:latin typeface="Nunito Light"/>
                </a:rPr>
                <a:t>n</a:t>
              </a:r>
              <a:r>
                <a:rPr lang="en-US" sz="2982">
                  <a:solidFill>
                    <a:srgbClr val="000000"/>
                  </a:solidFill>
                  <a:latin typeface="Nunito Light"/>
                </a:rPr>
                <a:t>in olumsuz etkilerini e</a:t>
              </a:r>
              <a:r>
                <a:rPr lang="en-US" sz="2982">
                  <a:solidFill>
                    <a:srgbClr val="000000"/>
                  </a:solidFill>
                  <a:latin typeface="Nunito Light"/>
                </a:rPr>
                <a:t>n </a:t>
              </a:r>
              <a:r>
                <a:rPr lang="en-US" sz="2982">
                  <a:solidFill>
                    <a:srgbClr val="000000"/>
                  </a:solidFill>
                  <a:latin typeface="Nunito Light"/>
                </a:rPr>
                <a:t>az</a:t>
              </a:r>
              <a:r>
                <a:rPr lang="en-US" sz="2982">
                  <a:solidFill>
                    <a:srgbClr val="000000"/>
                  </a:solidFill>
                  <a:latin typeface="Nunito Light"/>
                </a:rPr>
                <a:t>a </a:t>
              </a:r>
              <a:r>
                <a:rPr lang="en-US" sz="2982">
                  <a:solidFill>
                    <a:srgbClr val="000000"/>
                  </a:solidFill>
                  <a:latin typeface="Nunito Light"/>
                </a:rPr>
                <a:t>in</a:t>
              </a:r>
              <a:r>
                <a:rPr lang="en-US" sz="2982">
                  <a:solidFill>
                    <a:srgbClr val="000000"/>
                  </a:solidFill>
                  <a:latin typeface="Nunito Light"/>
                </a:rPr>
                <a:t>d</a:t>
              </a:r>
              <a:r>
                <a:rPr lang="en-US" sz="2982">
                  <a:solidFill>
                    <a:srgbClr val="000000"/>
                  </a:solidFill>
                  <a:latin typeface="Nunito Light"/>
                </a:rPr>
                <a:t>irgeyen f</a:t>
              </a:r>
              <a:r>
                <a:rPr lang="en-US" sz="2982">
                  <a:solidFill>
                    <a:srgbClr val="000000"/>
                  </a:solidFill>
                  <a:latin typeface="Nunito Light"/>
                </a:rPr>
                <a:t>a</a:t>
              </a:r>
              <a:r>
                <a:rPr lang="en-US" sz="2982">
                  <a:solidFill>
                    <a:srgbClr val="000000"/>
                  </a:solidFill>
                  <a:latin typeface="Nunito Light"/>
                </a:rPr>
                <a:t>ktörler</a:t>
              </a:r>
              <a:r>
                <a:rPr lang="en-US" sz="2982">
                  <a:solidFill>
                    <a:srgbClr val="000000"/>
                  </a:solidFill>
                  <a:latin typeface="Nunito Light"/>
                </a:rPr>
                <a:t> o</a:t>
              </a:r>
              <a:r>
                <a:rPr lang="en-US" sz="2982">
                  <a:solidFill>
                    <a:srgbClr val="000000"/>
                  </a:solidFill>
                  <a:latin typeface="Nunito Light"/>
                </a:rPr>
                <a:t>la</a:t>
              </a:r>
              <a:r>
                <a:rPr lang="en-US" sz="2982">
                  <a:solidFill>
                    <a:srgbClr val="000000"/>
                  </a:solidFill>
                  <a:latin typeface="Nunito Light"/>
                </a:rPr>
                <a:t>ra</a:t>
              </a:r>
              <a:r>
                <a:rPr lang="en-US" sz="2982">
                  <a:solidFill>
                    <a:srgbClr val="000000"/>
                  </a:solidFill>
                  <a:latin typeface="Nunito Light"/>
                </a:rPr>
                <a:t>k nitelen</a:t>
              </a:r>
              <a:r>
                <a:rPr lang="en-US" sz="2982">
                  <a:solidFill>
                    <a:srgbClr val="000000"/>
                  </a:solidFill>
                  <a:latin typeface="Nunito Light"/>
                </a:rPr>
                <a:t>d</a:t>
              </a:r>
              <a:r>
                <a:rPr lang="en-US" sz="2982">
                  <a:solidFill>
                    <a:srgbClr val="000000"/>
                  </a:solidFill>
                  <a:latin typeface="Nunito Light"/>
                </a:rPr>
                <a:t>irilmektedir. Bu faktörler;</a:t>
              </a:r>
            </a:p>
            <a:p>
              <a:pPr>
                <a:lnSpc>
                  <a:spcPts val="4175"/>
                </a:lnSpc>
                <a:spcBef>
                  <a:spcPts val="3131"/>
                </a:spcBef>
              </a:pPr>
              <a:r>
                <a:rPr lang="en-US" sz="2982">
                  <a:solidFill>
                    <a:srgbClr val="000000"/>
                  </a:solidFill>
                  <a:latin typeface="Nunito Light"/>
                </a:rPr>
                <a:t>-Özgüven, özs</a:t>
              </a:r>
              <a:r>
                <a:rPr lang="en-US" sz="2982">
                  <a:solidFill>
                    <a:srgbClr val="000000"/>
                  </a:solidFill>
                  <a:latin typeface="Nunito Light"/>
                </a:rPr>
                <a:t>a</a:t>
              </a:r>
              <a:r>
                <a:rPr lang="en-US" sz="2982">
                  <a:solidFill>
                    <a:srgbClr val="000000"/>
                  </a:solidFill>
                  <a:latin typeface="Nunito Light"/>
                </a:rPr>
                <a:t>ygı, öz-yeterlilik,      -Zek</a:t>
              </a:r>
              <a:r>
                <a:rPr lang="en-US" sz="2982">
                  <a:solidFill>
                    <a:srgbClr val="000000"/>
                  </a:solidFill>
                  <a:latin typeface="Nunito Light"/>
                </a:rPr>
                <a:t>a</a:t>
              </a:r>
              <a:r>
                <a:rPr lang="en-US" sz="2982">
                  <a:solidFill>
                    <a:srgbClr val="000000"/>
                  </a:solidFill>
                  <a:latin typeface="Nunito Light"/>
                </a:rPr>
                <a:t> seviyesini</a:t>
              </a:r>
              <a:r>
                <a:rPr lang="en-US" sz="2982">
                  <a:solidFill>
                    <a:srgbClr val="000000"/>
                  </a:solidFill>
                  <a:latin typeface="Nunito Light"/>
                </a:rPr>
                <a:t>n</a:t>
              </a:r>
              <a:r>
                <a:rPr lang="en-US" sz="2982">
                  <a:solidFill>
                    <a:srgbClr val="000000"/>
                  </a:solidFill>
                  <a:latin typeface="Nunito Light"/>
                </a:rPr>
                <a:t> normalin üstünde olmas</a:t>
              </a:r>
              <a:r>
                <a:rPr lang="en-US" sz="2982">
                  <a:solidFill>
                    <a:srgbClr val="000000"/>
                  </a:solidFill>
                  <a:latin typeface="Nunito Light"/>
                </a:rPr>
                <a:t>ı</a:t>
              </a:r>
              <a:r>
                <a:rPr lang="en-US" sz="2982">
                  <a:solidFill>
                    <a:srgbClr val="000000"/>
                  </a:solidFill>
                  <a:latin typeface="Nunito Light"/>
                </a:rPr>
                <a:t>, </a:t>
              </a:r>
            </a:p>
            <a:p>
              <a:pPr>
                <a:lnSpc>
                  <a:spcPts val="4175"/>
                </a:lnSpc>
                <a:spcBef>
                  <a:spcPts val="3131"/>
                </a:spcBef>
              </a:pPr>
              <a:r>
                <a:rPr lang="en-US" sz="2982">
                  <a:solidFill>
                    <a:srgbClr val="000000"/>
                  </a:solidFill>
                  <a:latin typeface="Nunito Light"/>
                </a:rPr>
                <a:t>- S</a:t>
              </a:r>
              <a:r>
                <a:rPr lang="en-US" sz="2982">
                  <a:solidFill>
                    <a:srgbClr val="000000"/>
                  </a:solidFill>
                  <a:latin typeface="Nunito Light"/>
                </a:rPr>
                <a:t>osya</a:t>
              </a:r>
              <a:r>
                <a:rPr lang="en-US" sz="2982">
                  <a:solidFill>
                    <a:srgbClr val="000000"/>
                  </a:solidFill>
                  <a:latin typeface="Nunito Light"/>
                </a:rPr>
                <a:t>l</a:t>
              </a:r>
              <a:r>
                <a:rPr lang="en-US" sz="2982">
                  <a:solidFill>
                    <a:srgbClr val="000000"/>
                  </a:solidFill>
                  <a:latin typeface="Nunito Light"/>
                </a:rPr>
                <a:t> beceriler,                               </a:t>
              </a:r>
              <a:r>
                <a:rPr lang="en-US" sz="2982">
                  <a:solidFill>
                    <a:srgbClr val="000000"/>
                  </a:solidFill>
                  <a:latin typeface="Nunito Light"/>
                </a:rPr>
                <a:t>- S</a:t>
              </a:r>
              <a:r>
                <a:rPr lang="en-US" sz="2982">
                  <a:solidFill>
                    <a:srgbClr val="000000"/>
                  </a:solidFill>
                  <a:latin typeface="Nunito Light"/>
                </a:rPr>
                <a:t>ağlıklı biyolojik yap</a:t>
              </a:r>
              <a:r>
                <a:rPr lang="en-US" sz="2982">
                  <a:solidFill>
                    <a:srgbClr val="000000"/>
                  </a:solidFill>
                  <a:latin typeface="Nunito Light"/>
                </a:rPr>
                <a:t>ı</a:t>
              </a:r>
              <a:r>
                <a:rPr lang="en-US" sz="2982">
                  <a:solidFill>
                    <a:srgbClr val="000000"/>
                  </a:solidFill>
                  <a:latin typeface="Nunito Light"/>
                </a:rPr>
                <a:t>ya sahip</a:t>
              </a:r>
              <a:r>
                <a:rPr lang="en-US" sz="2982">
                  <a:solidFill>
                    <a:srgbClr val="000000"/>
                  </a:solidFill>
                  <a:latin typeface="Nunito Light"/>
                </a:rPr>
                <a:t> ol</a:t>
              </a:r>
              <a:r>
                <a:rPr lang="en-US" sz="2982">
                  <a:solidFill>
                    <a:srgbClr val="000000"/>
                  </a:solidFill>
                  <a:latin typeface="Nunito Light"/>
                </a:rPr>
                <a:t>ma,</a:t>
              </a:r>
            </a:p>
            <a:p>
              <a:pPr>
                <a:lnSpc>
                  <a:spcPts val="4175"/>
                </a:lnSpc>
                <a:spcBef>
                  <a:spcPts val="3131"/>
                </a:spcBef>
              </a:pPr>
              <a:r>
                <a:rPr lang="en-US" sz="2982">
                  <a:solidFill>
                    <a:srgbClr val="000000"/>
                  </a:solidFill>
                  <a:latin typeface="Nunito Light"/>
                </a:rPr>
                <a:t>- İyimser bakış açısı,                           - Olumlu akran ilişkileri,</a:t>
              </a:r>
            </a:p>
            <a:p>
              <a:pPr>
                <a:lnSpc>
                  <a:spcPts val="4175"/>
                </a:lnSpc>
                <a:spcBef>
                  <a:spcPts val="3131"/>
                </a:spcBef>
              </a:pPr>
              <a:r>
                <a:rPr lang="en-US" sz="2982">
                  <a:solidFill>
                    <a:srgbClr val="000000"/>
                  </a:solidFill>
                  <a:latin typeface="Nunito Light"/>
                </a:rPr>
                <a:t>- Problem çözme becerileri,              - Kendine değer verme</a:t>
              </a:r>
            </a:p>
            <a:p>
              <a:pPr>
                <a:lnSpc>
                  <a:spcPts val="4175"/>
                </a:lnSpc>
                <a:spcBef>
                  <a:spcPts val="3131"/>
                </a:spcBef>
              </a:pPr>
              <a:r>
                <a:rPr lang="en-US" sz="2982">
                  <a:solidFill>
                    <a:srgbClr val="000000"/>
                  </a:solidFill>
                  <a:latin typeface="Nunito Light"/>
                </a:rPr>
                <a:t>- Gelecek için plan yapma                 - Akademik beceriler, </a:t>
              </a:r>
            </a:p>
            <a:p>
              <a:pPr>
                <a:lnSpc>
                  <a:spcPts val="4175"/>
                </a:lnSpc>
                <a:spcBef>
                  <a:spcPts val="3131"/>
                </a:spcBef>
              </a:pPr>
              <a:r>
                <a:rPr lang="en-US" sz="2982">
                  <a:solidFill>
                    <a:srgbClr val="000000"/>
                  </a:solidFill>
                  <a:latin typeface="Nunito Light"/>
                </a:rPr>
                <a:t>- A</a:t>
              </a:r>
              <a:r>
                <a:rPr lang="en-US" sz="2982">
                  <a:solidFill>
                    <a:srgbClr val="000000"/>
                  </a:solidFill>
                  <a:latin typeface="Nunito Light"/>
                </a:rPr>
                <a:t>ile bireylerinde kronik ve kalıtı</a:t>
              </a:r>
              <a:r>
                <a:rPr lang="en-US" sz="2982">
                  <a:solidFill>
                    <a:srgbClr val="000000"/>
                  </a:solidFill>
                  <a:latin typeface="Nunito Light"/>
                </a:rPr>
                <a:t>ms</a:t>
              </a:r>
              <a:r>
                <a:rPr lang="en-US" sz="2982">
                  <a:solidFill>
                    <a:srgbClr val="000000"/>
                  </a:solidFill>
                  <a:latin typeface="Nunito Light"/>
                </a:rPr>
                <a:t>al</a:t>
              </a:r>
              <a:r>
                <a:rPr lang="en-US" sz="2982">
                  <a:solidFill>
                    <a:srgbClr val="000000"/>
                  </a:solidFill>
                  <a:latin typeface="Nunito Light"/>
                </a:rPr>
                <a:t> </a:t>
              </a:r>
              <a:r>
                <a:rPr lang="en-US" sz="2982">
                  <a:solidFill>
                    <a:srgbClr val="000000"/>
                  </a:solidFill>
                  <a:latin typeface="Nunito Light"/>
                </a:rPr>
                <a:t>hastalı</a:t>
              </a:r>
              <a:r>
                <a:rPr lang="en-US" sz="2982">
                  <a:solidFill>
                    <a:srgbClr val="000000"/>
                  </a:solidFill>
                  <a:latin typeface="Nunito Light"/>
                </a:rPr>
                <a:t>k</a:t>
              </a:r>
              <a:r>
                <a:rPr lang="en-US" sz="2982">
                  <a:solidFill>
                    <a:srgbClr val="000000"/>
                  </a:solidFill>
                  <a:latin typeface="Nunito Light"/>
                </a:rPr>
                <a:t>l</a:t>
              </a:r>
              <a:r>
                <a:rPr lang="en-US" sz="2982">
                  <a:solidFill>
                    <a:srgbClr val="000000"/>
                  </a:solidFill>
                  <a:latin typeface="Nunito Light"/>
                </a:rPr>
                <a:t>ar</a:t>
              </a:r>
              <a:r>
                <a:rPr lang="en-US" sz="2982">
                  <a:solidFill>
                    <a:srgbClr val="000000"/>
                  </a:solidFill>
                  <a:latin typeface="Nunito Light"/>
                </a:rPr>
                <a:t>ın </a:t>
              </a:r>
              <a:r>
                <a:rPr lang="en-US" sz="2982">
                  <a:solidFill>
                    <a:srgbClr val="000000"/>
                  </a:solidFill>
                  <a:latin typeface="Nunito Light"/>
                </a:rPr>
                <a:t>a</a:t>
              </a:r>
              <a:r>
                <a:rPr lang="en-US" sz="2982">
                  <a:solidFill>
                    <a:srgbClr val="000000"/>
                  </a:solidFill>
                  <a:latin typeface="Nunito Light"/>
                </a:rPr>
                <a:t>z olması.</a:t>
              </a:r>
            </a:p>
            <a:p>
              <a:pPr>
                <a:lnSpc>
                  <a:spcPts val="4175"/>
                </a:lnSpc>
                <a:spcBef>
                  <a:spcPts val="3131"/>
                </a:spcBef>
              </a:pPr>
            </a:p>
          </p:txBody>
        </p:sp>
      </p:grpSp>
      <p:pic>
        <p:nvPicPr>
          <p:cNvPr name="Picture 7" id="7"/>
          <p:cNvPicPr>
            <a:picLocks noChangeAspect="true"/>
          </p:cNvPicPr>
          <p:nvPr/>
        </p:nvPicPr>
        <p:blipFill>
          <a:blip r:embed="rId2"/>
          <a:srcRect l="0" t="0" r="0" b="0"/>
          <a:stretch>
            <a:fillRect/>
          </a:stretch>
        </p:blipFill>
        <p:spPr>
          <a:xfrm flipH="false" flipV="false" rot="0">
            <a:off x="16871603" y="125261"/>
            <a:ext cx="1416397" cy="132433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DAEObqPN5Zw</dc:identifier>
  <dcterms:modified xsi:type="dcterms:W3CDTF">2011-08-01T06:04:30Z</dcterms:modified>
  <cp:revision>1</cp:revision>
  <dc:title>PSİKOLOJİK SAĞLAMLIK</dc:title>
</cp:coreProperties>
</file>